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ph type="sldImg"/>
          </p:nvPr>
        </p:nvSpPr>
        <p:spPr>
          <a:xfrm>
            <a:off x="1143000" y="685800"/>
            <a:ext cx="4572000" cy="3429000"/>
          </a:xfrm>
          <a:prstGeom prst="rect">
            <a:avLst/>
          </a:prstGeom>
        </p:spPr>
        <p:txBody>
          <a:bodyPr/>
          <a:lstStyle/>
          <a:p>
            <a:pPr/>
          </a:p>
        </p:txBody>
      </p:sp>
      <p:sp>
        <p:nvSpPr>
          <p:cNvPr id="137" name="Shape 1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2800"/>
            </a:lvl1pPr>
            <a:lvl2pPr marL="0" indent="228600" algn="ctr">
              <a:spcBef>
                <a:spcPts val="0"/>
              </a:spcBef>
              <a:buSzTx/>
              <a:buNone/>
              <a:defRPr sz="2800"/>
            </a:lvl2pPr>
            <a:lvl3pPr marL="0" indent="457200" algn="ctr">
              <a:spcBef>
                <a:spcPts val="0"/>
              </a:spcBef>
              <a:buSzTx/>
              <a:buNone/>
              <a:defRPr sz="2800"/>
            </a:lvl3pPr>
            <a:lvl4pPr marL="0" indent="685800" algn="ctr">
              <a:spcBef>
                <a:spcPts val="0"/>
              </a:spcBef>
              <a:buSzTx/>
              <a:buNone/>
              <a:defRPr sz="2800"/>
            </a:lvl4pPr>
            <a:lvl5pPr marL="0" indent="914400" algn="ctr">
              <a:spcBef>
                <a:spcPts val="0"/>
              </a:spcBef>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n-lt"/>
                <a:ea typeface="+mn-ea"/>
                <a:cs typeface="+mn-cs"/>
                <a:sym typeface="Helvetica Light"/>
              </a:defRPr>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atin typeface="+mn-lt"/>
                <a:ea typeface="+mn-ea"/>
                <a:cs typeface="+mn-cs"/>
                <a:sym typeface="Helvetica Light"/>
              </a:defRPr>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Border">
    <p:spTree>
      <p:nvGrpSpPr>
        <p:cNvPr id="1" name=""/>
        <p:cNvGrpSpPr/>
        <p:nvPr/>
      </p:nvGrpSpPr>
      <p:grpSpPr>
        <a:xfrm>
          <a:off x="0" y="0"/>
          <a:ext cx="0" cy="0"/>
          <a:chOff x="0" y="0"/>
          <a:chExt cx="0" cy="0"/>
        </a:xfrm>
      </p:grpSpPr>
      <p:sp>
        <p:nvSpPr>
          <p:cNvPr id="117" name="Shape 117"/>
          <p:cNvSpPr/>
          <p:nvPr>
            <p:ph type="title"/>
          </p:nvPr>
        </p:nvSpPr>
        <p:spPr>
          <a:xfrm>
            <a:off x="1828800" y="596900"/>
            <a:ext cx="9347200" cy="546100"/>
          </a:xfrm>
          <a:prstGeom prst="rect">
            <a:avLst/>
          </a:prstGeom>
        </p:spPr>
        <p:txBody>
          <a:bodyPr lIns="0" tIns="0" rIns="0" bIns="0" anchor="b">
            <a:noAutofit/>
          </a:bodyPr>
          <a:lstStyle>
            <a:lvl1pPr defTabSz="914400">
              <a:defRPr sz="3600">
                <a:solidFill>
                  <a:srgbClr val="24526E"/>
                </a:solidFill>
                <a:uFill>
                  <a:solidFill>
                    <a:srgbClr val="24526E"/>
                  </a:solidFill>
                </a:uFill>
              </a:defRPr>
            </a:lvl1pPr>
          </a:lstStyle>
          <a:p>
            <a:pPr/>
            <a:r>
              <a:t>Title Text</a:t>
            </a:r>
          </a:p>
        </p:txBody>
      </p:sp>
      <p:sp>
        <p:nvSpPr>
          <p:cNvPr id="118" name="Shape 118"/>
          <p:cNvSpPr/>
          <p:nvPr>
            <p:ph type="sldNum" sz="quarter" idx="2"/>
          </p:nvPr>
        </p:nvSpPr>
        <p:spPr>
          <a:xfrm>
            <a:off x="11642129" y="10058400"/>
            <a:ext cx="696517" cy="647700"/>
          </a:xfrm>
          <a:prstGeom prst="rect">
            <a:avLst/>
          </a:prstGeom>
        </p:spPr>
        <p:txBody>
          <a:bodyPr/>
          <a:lstStyle>
            <a:lvl1pPr>
              <a:defRPr b="1" sz="3600">
                <a:solidFill>
                  <a:srgbClr val="FFFFFF"/>
                </a:solidFill>
                <a:uFill>
                  <a:solidFill>
                    <a:srgbClr val="FFFFFF"/>
                  </a:solidFill>
                </a:uFill>
                <a:latin typeface="+mj-lt"/>
                <a:ea typeface="+mj-ea"/>
                <a:cs typeface="+mj-cs"/>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Content">
    <p:spTree>
      <p:nvGrpSpPr>
        <p:cNvPr id="1" name=""/>
        <p:cNvGrpSpPr/>
        <p:nvPr/>
      </p:nvGrpSpPr>
      <p:grpSpPr>
        <a:xfrm>
          <a:off x="0" y="0"/>
          <a:ext cx="0" cy="0"/>
          <a:chOff x="0" y="0"/>
          <a:chExt cx="0" cy="0"/>
        </a:xfrm>
      </p:grpSpPr>
      <p:grpSp>
        <p:nvGrpSpPr>
          <p:cNvPr id="129" name="Group 129"/>
          <p:cNvGrpSpPr/>
          <p:nvPr/>
        </p:nvGrpSpPr>
        <p:grpSpPr>
          <a:xfrm>
            <a:off x="9753601" y="7884159"/>
            <a:ext cx="3124766" cy="562189"/>
            <a:chOff x="0" y="0"/>
            <a:chExt cx="3124764" cy="562187"/>
          </a:xfrm>
        </p:grpSpPr>
        <p:sp>
          <p:nvSpPr>
            <p:cNvPr id="125" name="Shape 125"/>
            <p:cNvSpPr/>
            <p:nvPr/>
          </p:nvSpPr>
          <p:spPr>
            <a:xfrm>
              <a:off x="229903" y="165959"/>
              <a:ext cx="321864" cy="232344"/>
            </a:xfrm>
            <a:prstGeom prst="ellipse">
              <a:avLst/>
            </a:prstGeom>
            <a:solidFill>
              <a:srgbClr val="FFFFFF"/>
            </a:solidFill>
            <a:ln w="12700" cap="flat">
              <a:solidFill>
                <a:srgbClr val="CCECFF"/>
              </a:solidFill>
              <a:prstDash val="solid"/>
              <a:round/>
            </a:ln>
            <a:effectLst/>
          </p:spPr>
          <p:txBody>
            <a:bodyPr wrap="square" lIns="65023" tIns="65023" rIns="65023" bIns="65023" numCol="1" anchor="ctr">
              <a:noAutofit/>
            </a:bodyPr>
            <a:lstStyle/>
            <a:p>
              <a:pPr defTabSz="866986">
                <a:spcBef>
                  <a:spcPts val="800"/>
                </a:spcBef>
                <a:defRPr sz="2600">
                  <a:solidFill>
                    <a:srgbClr val="CCECFF"/>
                  </a:solidFill>
                  <a:latin typeface="Arial"/>
                  <a:ea typeface="Arial"/>
                  <a:cs typeface="Arial"/>
                  <a:sym typeface="Arial"/>
                </a:defRPr>
              </a:pPr>
            </a:p>
          </p:txBody>
        </p:sp>
        <p:grpSp>
          <p:nvGrpSpPr>
            <p:cNvPr id="128" name="Group 128"/>
            <p:cNvGrpSpPr/>
            <p:nvPr/>
          </p:nvGrpSpPr>
          <p:grpSpPr>
            <a:xfrm>
              <a:off x="0" y="0"/>
              <a:ext cx="3124765" cy="562188"/>
              <a:chOff x="0" y="0"/>
              <a:chExt cx="3124764" cy="562187"/>
            </a:xfrm>
          </p:grpSpPr>
          <p:sp>
            <p:nvSpPr>
              <p:cNvPr id="126" name="Shape 126"/>
              <p:cNvSpPr/>
              <p:nvPr/>
            </p:nvSpPr>
            <p:spPr>
              <a:xfrm>
                <a:off x="0" y="0"/>
                <a:ext cx="3124765" cy="562188"/>
              </a:xfrm>
              <a:prstGeom prst="rect">
                <a:avLst/>
              </a:prstGeom>
              <a:solidFill>
                <a:srgbClr val="000000">
                  <a:alpha val="0"/>
                </a:srgbClr>
              </a:solidFill>
              <a:ln w="12700" cap="flat">
                <a:noFill/>
                <a:miter lim="400000"/>
              </a:ln>
              <a:effectLst/>
            </p:spPr>
            <p:txBody>
              <a:bodyPr wrap="square" lIns="65023" tIns="65023" rIns="65023" bIns="65023" numCol="1" anchor="ctr">
                <a:noAutofit/>
              </a:bodyPr>
              <a:lstStyle/>
              <a:p>
                <a:pPr algn="l" defTabSz="866986">
                  <a:defRPr sz="3400">
                    <a:latin typeface="Calibri"/>
                    <a:ea typeface="Calibri"/>
                    <a:cs typeface="Calibri"/>
                    <a:sym typeface="Calibri"/>
                  </a:defRPr>
                </a:pPr>
              </a:p>
            </p:txBody>
          </p:sp>
          <p:pic>
            <p:nvPicPr>
              <p:cNvPr id="127" name="image1.png"/>
              <p:cNvPicPr>
                <a:picLocks noChangeAspect="1"/>
              </p:cNvPicPr>
              <p:nvPr/>
            </p:nvPicPr>
            <p:blipFill>
              <a:blip r:embed="rId2">
                <a:extLst/>
              </a:blip>
              <a:stretch>
                <a:fillRect/>
              </a:stretch>
            </p:blipFill>
            <p:spPr>
              <a:xfrm>
                <a:off x="0" y="0"/>
                <a:ext cx="3124765" cy="562188"/>
              </a:xfrm>
              <a:prstGeom prst="rect">
                <a:avLst/>
              </a:prstGeom>
              <a:ln w="12700" cap="flat">
                <a:noFill/>
                <a:miter lim="400000"/>
              </a:ln>
              <a:effectLst/>
            </p:spPr>
          </p:pic>
        </p:grpSp>
      </p:grpSp>
      <p:sp>
        <p:nvSpPr>
          <p:cNvPr id="130" name="Shape 130"/>
          <p:cNvSpPr/>
          <p:nvPr>
            <p:ph type="sldNum" sz="quarter" idx="2"/>
          </p:nvPr>
        </p:nvSpPr>
        <p:spPr>
          <a:xfrm>
            <a:off x="6285653" y="7762833"/>
            <a:ext cx="3034455" cy="472949"/>
          </a:xfrm>
          <a:prstGeom prst="rect">
            <a:avLst/>
          </a:prstGeom>
        </p:spPr>
        <p:txBody>
          <a:bodyPr lIns="65023" tIns="65023" rIns="65023" bIns="65023" anchor="ctr"/>
          <a:lstStyle>
            <a:lvl1pPr algn="r" defTabSz="866986">
              <a:defRPr sz="2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2800"/>
            </a:lvl1pPr>
            <a:lvl2pPr marL="0" indent="228600" algn="ctr">
              <a:spcBef>
                <a:spcPts val="0"/>
              </a:spcBef>
              <a:buSzTx/>
              <a:buNone/>
              <a:defRPr sz="2800"/>
            </a:lvl2pPr>
            <a:lvl3pPr marL="0" indent="457200" algn="ctr">
              <a:spcBef>
                <a:spcPts val="0"/>
              </a:spcBef>
              <a:buSzTx/>
              <a:buNone/>
              <a:defRPr sz="2800"/>
            </a:lvl3pPr>
            <a:lvl4pPr marL="0" indent="685800" algn="ctr">
              <a:spcBef>
                <a:spcPts val="0"/>
              </a:spcBef>
              <a:buSzTx/>
              <a:buNone/>
              <a:defRPr sz="2800"/>
            </a:lvl4pPr>
            <a:lvl5pPr marL="0" indent="914400" algn="ctr">
              <a:spcBef>
                <a:spcPts val="0"/>
              </a:spcBef>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solidFill>
                  <a:srgbClr val="000000"/>
                </a:solidFill>
                <a:latin typeface="+mn-lt"/>
                <a:ea typeface="+mn-ea"/>
                <a:cs typeface="+mn-cs"/>
                <a:sym typeface="Helvetica Light"/>
              </a:defRPr>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2800"/>
            </a:lvl1pPr>
            <a:lvl2pPr marL="0" indent="228600" algn="ctr">
              <a:spcBef>
                <a:spcPts val="0"/>
              </a:spcBef>
              <a:buSzTx/>
              <a:buNone/>
              <a:defRPr sz="2800"/>
            </a:lvl2pPr>
            <a:lvl3pPr marL="0" indent="457200" algn="ctr">
              <a:spcBef>
                <a:spcPts val="0"/>
              </a:spcBef>
              <a:buSzTx/>
              <a:buNone/>
              <a:defRPr sz="2800"/>
            </a:lvl3pPr>
            <a:lvl4pPr marL="0" indent="685800" algn="ctr">
              <a:spcBef>
                <a:spcPts val="0"/>
              </a:spcBef>
              <a:buSzTx/>
              <a:buNone/>
              <a:defRPr sz="2800"/>
            </a:lvl4pPr>
            <a:lvl5pPr marL="0" indent="914400" algn="ctr">
              <a:spcBef>
                <a:spcPts val="0"/>
              </a:spcBef>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atin typeface="+mn-lt"/>
                <a:ea typeface="+mn-ea"/>
                <a:cs typeface="+mn-cs"/>
                <a:sym typeface="Helvetica Light"/>
              </a:defRPr>
            </a:lvl1pPr>
            <a:lvl2pPr marL="685800" indent="-342900">
              <a:spcBef>
                <a:spcPts val="3200"/>
              </a:spcBef>
              <a:defRPr sz="2800">
                <a:latin typeface="+mn-lt"/>
                <a:ea typeface="+mn-ea"/>
                <a:cs typeface="+mn-cs"/>
                <a:sym typeface="Helvetica Light"/>
              </a:defRPr>
            </a:lvl2pPr>
            <a:lvl3pPr marL="1028700" indent="-342900">
              <a:spcBef>
                <a:spcPts val="3200"/>
              </a:spcBef>
              <a:defRPr sz="2800">
                <a:latin typeface="+mn-lt"/>
                <a:ea typeface="+mn-ea"/>
                <a:cs typeface="+mn-cs"/>
                <a:sym typeface="Helvetica Light"/>
              </a:defRPr>
            </a:lvl3pPr>
            <a:lvl4pPr marL="1371600" indent="-342900">
              <a:spcBef>
                <a:spcPts val="3200"/>
              </a:spcBef>
              <a:defRPr sz="2800">
                <a:latin typeface="+mn-lt"/>
                <a:ea typeface="+mn-ea"/>
                <a:cs typeface="+mn-cs"/>
                <a:sym typeface="Helvetica Light"/>
              </a:defRPr>
            </a:lvl4pPr>
            <a:lvl5pPr marL="1714500" indent="-342900">
              <a:spcBef>
                <a:spcPts val="3200"/>
              </a:spcBef>
              <a:defRPr sz="28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1pPr>
      <a:lvl2pPr marL="0" marR="0" indent="2286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2pPr>
      <a:lvl3pPr marL="0" marR="0" indent="4572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3pPr>
      <a:lvl4pPr marL="0" marR="0" indent="6858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4pPr>
      <a:lvl5pPr marL="0" marR="0" indent="9144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4000" u="none">
          <a:ln>
            <a:noFill/>
          </a:ln>
          <a:solidFill>
            <a:schemeClr val="accent1"/>
          </a:solidFill>
          <a:uFillTx/>
          <a:latin typeface="+mj-lt"/>
          <a:ea typeface="+mj-ea"/>
          <a:cs typeface="+mj-cs"/>
          <a:sym typeface="Tahom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j-lt"/>
          <a:ea typeface="+mj-ea"/>
          <a:cs typeface="+mj-cs"/>
          <a:sym typeface="Tahoma"/>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png"/><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4.png"/><Relationship Id="rId8" Type="http://schemas.openxmlformats.org/officeDocument/2006/relationships/image" Target="../media/image5.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hyperlink" Target="http://www.sasview.org"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2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 Id="rId3" Type="http://schemas.openxmlformats.org/officeDocument/2006/relationships/image" Target="../media/image1.jpeg"/><Relationship Id="rId4"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ine2020.eu" TargetMode="Externa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github.com/SasView" TargetMode="External"/><Relationship Id="rId3" Type="http://schemas.openxmlformats.org/officeDocument/2006/relationships/hyperlink" Target="http://www.sasview.org"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 Id="rId3" Type="http://schemas.openxmlformats.org/officeDocument/2006/relationships/image" Target="../media/image4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hyperlink" Target="http://www.sasview.or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pasted-image.tiff"/>
          <p:cNvPicPr>
            <a:picLocks noChangeAspect="1"/>
          </p:cNvPicPr>
          <p:nvPr/>
        </p:nvPicPr>
        <p:blipFill>
          <a:blip r:embed="rId2">
            <a:extLst/>
          </a:blip>
          <a:stretch>
            <a:fillRect/>
          </a:stretch>
        </p:blipFill>
        <p:spPr>
          <a:xfrm>
            <a:off x="252318" y="8060168"/>
            <a:ext cx="6974859" cy="1394973"/>
          </a:xfrm>
          <a:prstGeom prst="rect">
            <a:avLst/>
          </a:prstGeom>
          <a:ln w="12700">
            <a:miter lim="400000"/>
          </a:ln>
        </p:spPr>
      </p:pic>
      <p:sp>
        <p:nvSpPr>
          <p:cNvPr id="140" name="Shape 140"/>
          <p:cNvSpPr/>
          <p:nvPr>
            <p:ph type="ctrTitle"/>
          </p:nvPr>
        </p:nvSpPr>
        <p:spPr>
          <a:xfrm>
            <a:off x="1606575" y="1733038"/>
            <a:ext cx="10464801" cy="3302001"/>
          </a:xfrm>
          <a:prstGeom prst="rect">
            <a:avLst/>
          </a:prstGeom>
        </p:spPr>
        <p:txBody>
          <a:bodyPr/>
          <a:lstStyle/>
          <a:p>
            <a:pPr/>
            <a:r>
              <a:t>SasView : A Small Angle Scattering Analysis Software Package</a:t>
            </a:r>
          </a:p>
        </p:txBody>
      </p:sp>
      <p:sp>
        <p:nvSpPr>
          <p:cNvPr id="141" name="Shape 141"/>
          <p:cNvSpPr/>
          <p:nvPr>
            <p:ph type="subTitle" sz="quarter" idx="1"/>
          </p:nvPr>
        </p:nvSpPr>
        <p:spPr>
          <a:xfrm>
            <a:off x="1270000" y="5257310"/>
            <a:ext cx="10464800" cy="1130301"/>
          </a:xfrm>
          <a:prstGeom prst="rect">
            <a:avLst/>
          </a:prstGeom>
        </p:spPr>
        <p:txBody>
          <a:bodyPr/>
          <a:lstStyle/>
          <a:p>
            <a:pPr/>
            <a:r>
              <a:t>Andrew Jackson, European Spallation Source</a:t>
            </a:r>
          </a:p>
          <a:p>
            <a:pPr/>
            <a:r>
              <a:t>on behalf of the SasView Collaboration</a:t>
            </a:r>
          </a:p>
        </p:txBody>
      </p:sp>
      <p:pic>
        <p:nvPicPr>
          <p:cNvPr id="142" name="identleft_2linelarge.tif"/>
          <p:cNvPicPr>
            <a:picLocks noChangeAspect="1"/>
          </p:cNvPicPr>
          <p:nvPr/>
        </p:nvPicPr>
        <p:blipFill>
          <a:blip r:embed="rId3">
            <a:extLst/>
          </a:blip>
          <a:stretch>
            <a:fillRect/>
          </a:stretch>
        </p:blipFill>
        <p:spPr>
          <a:xfrm>
            <a:off x="5232206" y="8343114"/>
            <a:ext cx="5083673" cy="1090051"/>
          </a:xfrm>
          <a:prstGeom prst="rect">
            <a:avLst/>
          </a:prstGeom>
          <a:ln w="12700">
            <a:miter lim="400000"/>
          </a:ln>
        </p:spPr>
      </p:pic>
      <p:pic>
        <p:nvPicPr>
          <p:cNvPr id="143" name="ESS_Logo_Frugal_Blue_cmyk.pdf"/>
          <p:cNvPicPr>
            <a:picLocks noChangeAspect="1"/>
          </p:cNvPicPr>
          <p:nvPr/>
        </p:nvPicPr>
        <p:blipFill>
          <a:blip r:embed="rId4">
            <a:extLst/>
          </a:blip>
          <a:stretch>
            <a:fillRect/>
          </a:stretch>
        </p:blipFill>
        <p:spPr>
          <a:xfrm>
            <a:off x="416729" y="355194"/>
            <a:ext cx="3009962" cy="1614282"/>
          </a:xfrm>
          <a:prstGeom prst="rect">
            <a:avLst/>
          </a:prstGeom>
          <a:ln w="12700">
            <a:miter lim="400000"/>
          </a:ln>
        </p:spPr>
      </p:pic>
      <p:pic>
        <p:nvPicPr>
          <p:cNvPr id="144" name="pasted-image.tiff"/>
          <p:cNvPicPr>
            <a:picLocks noChangeAspect="1"/>
          </p:cNvPicPr>
          <p:nvPr/>
        </p:nvPicPr>
        <p:blipFill>
          <a:blip r:embed="rId5">
            <a:extLst/>
          </a:blip>
          <a:stretch>
            <a:fillRect/>
          </a:stretch>
        </p:blipFill>
        <p:spPr>
          <a:xfrm>
            <a:off x="4061216" y="255145"/>
            <a:ext cx="1911702" cy="1814380"/>
          </a:xfrm>
          <a:prstGeom prst="rect">
            <a:avLst/>
          </a:prstGeom>
          <a:ln w="12700">
            <a:miter lim="400000"/>
          </a:ln>
        </p:spPr>
      </p:pic>
      <p:pic>
        <p:nvPicPr>
          <p:cNvPr id="145" name="pasted-image.tiff"/>
          <p:cNvPicPr>
            <a:picLocks noChangeAspect="1"/>
          </p:cNvPicPr>
          <p:nvPr/>
        </p:nvPicPr>
        <p:blipFill>
          <a:blip r:embed="rId6">
            <a:extLst/>
          </a:blip>
          <a:stretch>
            <a:fillRect/>
          </a:stretch>
        </p:blipFill>
        <p:spPr>
          <a:xfrm>
            <a:off x="6172701" y="-15397"/>
            <a:ext cx="3819946" cy="2355463"/>
          </a:xfrm>
          <a:prstGeom prst="rect">
            <a:avLst/>
          </a:prstGeom>
          <a:ln w="12700">
            <a:miter lim="400000"/>
          </a:ln>
        </p:spPr>
      </p:pic>
      <p:pic>
        <p:nvPicPr>
          <p:cNvPr id="146" name="sns_logo.png"/>
          <p:cNvPicPr>
            <a:picLocks noChangeAspect="1"/>
          </p:cNvPicPr>
          <p:nvPr/>
        </p:nvPicPr>
        <p:blipFill>
          <a:blip r:embed="rId7">
            <a:extLst/>
          </a:blip>
          <a:stretch>
            <a:fillRect/>
          </a:stretch>
        </p:blipFill>
        <p:spPr>
          <a:xfrm>
            <a:off x="10044441" y="8090235"/>
            <a:ext cx="2543878" cy="1284037"/>
          </a:xfrm>
          <a:prstGeom prst="rect">
            <a:avLst/>
          </a:prstGeom>
          <a:ln w="12700">
            <a:miter lim="400000"/>
          </a:ln>
        </p:spPr>
      </p:pic>
      <p:pic>
        <p:nvPicPr>
          <p:cNvPr id="147" name="pasted-image.tiff"/>
          <p:cNvPicPr>
            <a:picLocks noChangeAspect="1"/>
          </p:cNvPicPr>
          <p:nvPr/>
        </p:nvPicPr>
        <p:blipFill>
          <a:blip r:embed="rId8">
            <a:extLst/>
          </a:blip>
          <a:stretch>
            <a:fillRect/>
          </a:stretch>
        </p:blipFill>
        <p:spPr>
          <a:xfrm>
            <a:off x="10192429" y="832134"/>
            <a:ext cx="2247901" cy="6604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title"/>
          </p:nvPr>
        </p:nvSpPr>
        <p:spPr>
          <a:xfrm>
            <a:off x="1828800" y="4378470"/>
            <a:ext cx="9347200" cy="996660"/>
          </a:xfrm>
          <a:prstGeom prst="rect">
            <a:avLst/>
          </a:prstGeom>
        </p:spPr>
        <p:txBody>
          <a:bodyPr anchor="ctr"/>
          <a:lstStyle>
            <a:lvl1pPr>
              <a:defRPr sz="4500"/>
            </a:lvl1pPr>
          </a:lstStyle>
          <a:p>
            <a:pPr/>
            <a:r>
              <a:t>What is SasView?</a:t>
            </a:r>
          </a:p>
        </p:txBody>
      </p:sp>
      <p:sp>
        <p:nvSpPr>
          <p:cNvPr id="254" name="Shape 25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SasView</a:t>
            </a:r>
          </a:p>
        </p:txBody>
      </p:sp>
      <p:sp>
        <p:nvSpPr>
          <p:cNvPr id="257" name="Shape 2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sz="2000"/>
            </a:lvl1pPr>
          </a:lstStyle>
          <a:p>
            <a:pPr/>
            <a:fld id="{86CB4B4D-7CA3-9044-876B-883B54F8677D}" type="slidenum"/>
          </a:p>
        </p:txBody>
      </p:sp>
      <p:sp>
        <p:nvSpPr>
          <p:cNvPr id="258" name="Shape 258"/>
          <p:cNvSpPr/>
          <p:nvPr/>
        </p:nvSpPr>
        <p:spPr>
          <a:xfrm>
            <a:off x="401346" y="1312602"/>
            <a:ext cx="12040493" cy="480019"/>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spAutoFit/>
          </a:bodyPr>
          <a:lstStyle>
            <a:lvl1pPr defTabSz="866986">
              <a:defRPr sz="2700">
                <a:latin typeface="Arial"/>
                <a:ea typeface="Arial"/>
                <a:cs typeface="Arial"/>
                <a:sym typeface="Arial"/>
              </a:defRPr>
            </a:lvl1pPr>
          </a:lstStyle>
          <a:p>
            <a:pPr/>
            <a:r>
              <a:t>User friendly, open source analytical modeling of SAS data. </a:t>
            </a:r>
          </a:p>
        </p:txBody>
      </p:sp>
      <p:sp>
        <p:nvSpPr>
          <p:cNvPr id="259" name="Shape 259"/>
          <p:cNvSpPr/>
          <p:nvPr/>
        </p:nvSpPr>
        <p:spPr>
          <a:xfrm>
            <a:off x="663231" y="2453297"/>
            <a:ext cx="7204850" cy="2221165"/>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spAutoFit/>
          </a:bodyPr>
          <a:lstStyle/>
          <a:p>
            <a:pPr algn="l" defTabSz="866986">
              <a:defRPr b="1" sz="2400">
                <a:latin typeface="Arial"/>
                <a:ea typeface="Arial"/>
                <a:cs typeface="Arial"/>
                <a:sym typeface="Arial"/>
              </a:defRPr>
            </a:pPr>
            <a:r>
              <a:t>Current Release (3.1.2) Includes:</a:t>
            </a:r>
          </a:p>
          <a:p>
            <a:pPr marL="482203" indent="-482203" algn="l" defTabSz="866986">
              <a:buSzPct val="100000"/>
              <a:buFont typeface="Arial"/>
              <a:buChar char="•"/>
              <a:defRPr sz="2400">
                <a:latin typeface="Arial"/>
                <a:ea typeface="Arial"/>
                <a:cs typeface="Arial"/>
                <a:sym typeface="Arial"/>
              </a:defRPr>
            </a:pPr>
            <a:r>
              <a:t>Large number of 1D scattering models</a:t>
            </a:r>
          </a:p>
          <a:p>
            <a:pPr marL="482203" indent="-482203" algn="l" defTabSz="866986">
              <a:buSzPct val="100000"/>
              <a:buFont typeface="Arial"/>
              <a:buChar char="•"/>
              <a:defRPr sz="2400">
                <a:latin typeface="Arial"/>
                <a:ea typeface="Arial"/>
                <a:cs typeface="Arial"/>
                <a:sym typeface="Arial"/>
              </a:defRPr>
            </a:pPr>
            <a:r>
              <a:t>2D analysis for oriented objects</a:t>
            </a:r>
          </a:p>
          <a:p>
            <a:pPr marL="482203" indent="-482203" algn="l" defTabSz="866986">
              <a:buSzPct val="100000"/>
              <a:buFont typeface="Arial"/>
              <a:buChar char="•"/>
              <a:defRPr sz="2400">
                <a:latin typeface="Arial"/>
                <a:ea typeface="Arial"/>
                <a:cs typeface="Arial"/>
                <a:sym typeface="Arial"/>
              </a:defRPr>
            </a:pPr>
            <a:r>
              <a:t>Batch mode</a:t>
            </a:r>
          </a:p>
          <a:p>
            <a:pPr marL="482203" indent="-482203" algn="l" defTabSz="866986">
              <a:buSzPct val="100000"/>
              <a:buFont typeface="Arial"/>
              <a:buChar char="•"/>
              <a:defRPr sz="2400">
                <a:latin typeface="Arial"/>
                <a:ea typeface="Arial"/>
                <a:cs typeface="Arial"/>
                <a:sym typeface="Arial"/>
              </a:defRPr>
            </a:pPr>
            <a:r>
              <a:t>Magnetic contrast with polarisation analysis</a:t>
            </a:r>
          </a:p>
          <a:p>
            <a:pPr marL="482203" indent="-482203" algn="l" defTabSz="866986">
              <a:buSzPct val="100000"/>
              <a:buFont typeface="Arial"/>
              <a:buChar char="•"/>
              <a:defRPr sz="2400">
                <a:latin typeface="Arial"/>
                <a:ea typeface="Arial"/>
                <a:cs typeface="Arial"/>
                <a:sym typeface="Arial"/>
              </a:defRPr>
            </a:pPr>
            <a:r>
              <a:t>Lots of extra tools</a:t>
            </a:r>
          </a:p>
        </p:txBody>
      </p:sp>
      <p:pic>
        <p:nvPicPr>
          <p:cNvPr id="260" name="image2.png"/>
          <p:cNvPicPr>
            <a:picLocks noChangeAspect="1"/>
          </p:cNvPicPr>
          <p:nvPr/>
        </p:nvPicPr>
        <p:blipFill>
          <a:blip r:embed="rId2">
            <a:extLst/>
          </a:blip>
          <a:stretch>
            <a:fillRect/>
          </a:stretch>
        </p:blipFill>
        <p:spPr>
          <a:xfrm>
            <a:off x="7401388" y="2251410"/>
            <a:ext cx="4283443" cy="3251102"/>
          </a:xfrm>
          <a:prstGeom prst="rect">
            <a:avLst/>
          </a:prstGeom>
          <a:ln w="12700">
            <a:miter lim="400000"/>
          </a:ln>
        </p:spPr>
      </p:pic>
      <p:pic>
        <p:nvPicPr>
          <p:cNvPr id="261" name="Screen Shot 2016-03-16 at 21.12.09.png"/>
          <p:cNvPicPr>
            <a:picLocks noChangeAspect="1"/>
          </p:cNvPicPr>
          <p:nvPr/>
        </p:nvPicPr>
        <p:blipFill>
          <a:blip r:embed="rId3">
            <a:extLst/>
          </a:blip>
          <a:stretch>
            <a:fillRect/>
          </a:stretch>
        </p:blipFill>
        <p:spPr>
          <a:xfrm>
            <a:off x="1540702" y="5817948"/>
            <a:ext cx="9923396" cy="4852249"/>
          </a:xfrm>
          <a:prstGeom prst="rect">
            <a:avLst/>
          </a:prstGeom>
          <a:ln w="12700">
            <a:miter lim="400000"/>
          </a:ln>
        </p:spPr>
      </p:pic>
      <p:sp>
        <p:nvSpPr>
          <p:cNvPr id="262" name="Shape 262"/>
          <p:cNvSpPr/>
          <p:nvPr/>
        </p:nvSpPr>
        <p:spPr>
          <a:xfrm>
            <a:off x="4623935" y="5166655"/>
            <a:ext cx="3595316"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atin typeface="Arial"/>
                <a:ea typeface="Arial"/>
                <a:cs typeface="Arial"/>
                <a:sym typeface="Arial"/>
                <a:hlinkClick r:id="rId4" invalidUrl="" action="" tgtFrame="" tooltip="" history="1" highlightClick="0" endSnd="0"/>
              </a:defRPr>
            </a:lvl1pPr>
          </a:lstStyle>
          <a:p>
            <a:pPr>
              <a:defRPr u="none"/>
            </a:pPr>
            <a:r>
              <a:rPr u="sng">
                <a:hlinkClick r:id="rId4" invalidUrl="" action="" tgtFrame="" tooltip="" history="1" highlightClick="0" endSnd="0"/>
              </a:rPr>
              <a:t>www.sasview.org</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a:r>
              <a:t>1D Analysis</a:t>
            </a:r>
          </a:p>
        </p:txBody>
      </p:sp>
      <p:sp>
        <p:nvSpPr>
          <p:cNvPr id="265" name="Shape 2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6" name="Screen Shot 2016-03-16 at 19.32.04.png"/>
          <p:cNvPicPr>
            <a:picLocks noChangeAspect="1"/>
          </p:cNvPicPr>
          <p:nvPr/>
        </p:nvPicPr>
        <p:blipFill>
          <a:blip r:embed="rId2">
            <a:extLst/>
          </a:blip>
          <a:stretch>
            <a:fillRect/>
          </a:stretch>
        </p:blipFill>
        <p:spPr>
          <a:xfrm>
            <a:off x="0" y="1375519"/>
            <a:ext cx="13004800" cy="8128001"/>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p>
            <a:pPr/>
            <a:r>
              <a:t>1D Analysis</a:t>
            </a:r>
          </a:p>
        </p:txBody>
      </p:sp>
      <p:sp>
        <p:nvSpPr>
          <p:cNvPr id="269" name="Shape 2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0" name="Screen Shot 2016-03-16 at 19.32.33.png"/>
          <p:cNvPicPr>
            <a:picLocks noChangeAspect="1"/>
          </p:cNvPicPr>
          <p:nvPr/>
        </p:nvPicPr>
        <p:blipFill>
          <a:blip r:embed="rId2">
            <a:extLst/>
          </a:blip>
          <a:stretch>
            <a:fillRect/>
          </a:stretch>
        </p:blipFill>
        <p:spPr>
          <a:xfrm>
            <a:off x="7325761" y="1302273"/>
            <a:ext cx="3703923" cy="8184627"/>
          </a:xfrm>
          <a:prstGeom prst="rect">
            <a:avLst/>
          </a:prstGeom>
          <a:ln w="12700">
            <a:miter lim="400000"/>
          </a:ln>
        </p:spPr>
      </p:pic>
      <p:sp>
        <p:nvSpPr>
          <p:cNvPr id="271" name="Shape 271"/>
          <p:cNvSpPr/>
          <p:nvPr/>
        </p:nvSpPr>
        <p:spPr>
          <a:xfrm>
            <a:off x="581363" y="1970083"/>
            <a:ext cx="28332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Load Data …</a:t>
            </a:r>
          </a:p>
        </p:txBody>
      </p:sp>
      <p:sp>
        <p:nvSpPr>
          <p:cNvPr id="272" name="Shape 272"/>
          <p:cNvSpPr/>
          <p:nvPr/>
        </p:nvSpPr>
        <p:spPr>
          <a:xfrm>
            <a:off x="1278464" y="3036389"/>
            <a:ext cx="5170476"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Select Data Sets …</a:t>
            </a:r>
          </a:p>
          <a:p>
            <a:pPr algn="l">
              <a:defRPr sz="1800"/>
            </a:pPr>
            <a:r>
              <a:t>Here we have SANS &amp; USANS from latex spheres</a:t>
            </a:r>
          </a:p>
        </p:txBody>
      </p:sp>
      <p:sp>
        <p:nvSpPr>
          <p:cNvPr id="273" name="Shape 273"/>
          <p:cNvSpPr/>
          <p:nvPr/>
        </p:nvSpPr>
        <p:spPr>
          <a:xfrm>
            <a:off x="1936754" y="4382095"/>
            <a:ext cx="364617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 to Fitting …</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p:nvPr>
        </p:nvSpPr>
        <p:spPr>
          <a:prstGeom prst="rect">
            <a:avLst/>
          </a:prstGeom>
        </p:spPr>
        <p:txBody>
          <a:bodyPr/>
          <a:lstStyle/>
          <a:p>
            <a:pPr/>
            <a:r>
              <a:t>1D Analysis</a:t>
            </a:r>
          </a:p>
        </p:txBody>
      </p:sp>
      <p:sp>
        <p:nvSpPr>
          <p:cNvPr id="276" name="Shape 27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7" name="Screen Shot 2016-03-16 at 19.32.46.png"/>
          <p:cNvPicPr>
            <a:picLocks noChangeAspect="1"/>
          </p:cNvPicPr>
          <p:nvPr/>
        </p:nvPicPr>
        <p:blipFill>
          <a:blip r:embed="rId2">
            <a:extLst/>
          </a:blip>
          <a:stretch>
            <a:fillRect/>
          </a:stretch>
        </p:blipFill>
        <p:spPr>
          <a:xfrm>
            <a:off x="6394607" y="1221164"/>
            <a:ext cx="6118133" cy="8267026"/>
          </a:xfrm>
          <a:prstGeom prst="rect">
            <a:avLst/>
          </a:prstGeom>
          <a:ln w="12700">
            <a:miter lim="400000"/>
          </a:ln>
        </p:spPr>
      </p:pic>
      <p:sp>
        <p:nvSpPr>
          <p:cNvPr id="278" name="Shape 278"/>
          <p:cNvSpPr/>
          <p:nvPr/>
        </p:nvSpPr>
        <p:spPr>
          <a:xfrm>
            <a:off x="589965" y="1771650"/>
            <a:ext cx="351907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 to fitting …</a:t>
            </a:r>
          </a:p>
        </p:txBody>
      </p:sp>
      <p:sp>
        <p:nvSpPr>
          <p:cNvPr id="279" name="Shape 279"/>
          <p:cNvSpPr/>
          <p:nvPr/>
        </p:nvSpPr>
        <p:spPr>
          <a:xfrm>
            <a:off x="1031879" y="3048000"/>
            <a:ext cx="37476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Select a model …</a:t>
            </a:r>
          </a:p>
        </p:txBody>
      </p:sp>
      <p:sp>
        <p:nvSpPr>
          <p:cNvPr id="280" name="Shape 280"/>
          <p:cNvSpPr/>
          <p:nvPr/>
        </p:nvSpPr>
        <p:spPr>
          <a:xfrm>
            <a:off x="5123245" y="3374077"/>
            <a:ext cx="1538902" cy="1"/>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p>
            <a:pPr/>
            <a:r>
              <a:t>1D Analysis</a:t>
            </a:r>
          </a:p>
        </p:txBody>
      </p:sp>
      <p:sp>
        <p:nvSpPr>
          <p:cNvPr id="283" name="Shape 28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Screen Shot 2016-03-16 at 19.32.46.png"/>
          <p:cNvPicPr>
            <a:picLocks noChangeAspect="1"/>
          </p:cNvPicPr>
          <p:nvPr/>
        </p:nvPicPr>
        <p:blipFill>
          <a:blip r:embed="rId2">
            <a:extLst/>
          </a:blip>
          <a:stretch>
            <a:fillRect/>
          </a:stretch>
        </p:blipFill>
        <p:spPr>
          <a:xfrm>
            <a:off x="6394607" y="1221164"/>
            <a:ext cx="6118133" cy="8267026"/>
          </a:xfrm>
          <a:prstGeom prst="rect">
            <a:avLst/>
          </a:prstGeom>
          <a:ln w="12700">
            <a:miter lim="400000"/>
          </a:ln>
        </p:spPr>
      </p:pic>
      <p:sp>
        <p:nvSpPr>
          <p:cNvPr id="285" name="Shape 285"/>
          <p:cNvSpPr/>
          <p:nvPr/>
        </p:nvSpPr>
        <p:spPr>
          <a:xfrm>
            <a:off x="589965" y="1771650"/>
            <a:ext cx="351907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 to fitting …</a:t>
            </a:r>
          </a:p>
        </p:txBody>
      </p:sp>
      <p:sp>
        <p:nvSpPr>
          <p:cNvPr id="286" name="Shape 286"/>
          <p:cNvSpPr/>
          <p:nvPr/>
        </p:nvSpPr>
        <p:spPr>
          <a:xfrm>
            <a:off x="1031879" y="3048000"/>
            <a:ext cx="37476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Select a model …</a:t>
            </a:r>
          </a:p>
        </p:txBody>
      </p:sp>
      <p:sp>
        <p:nvSpPr>
          <p:cNvPr id="287" name="Shape 287"/>
          <p:cNvSpPr/>
          <p:nvPr/>
        </p:nvSpPr>
        <p:spPr>
          <a:xfrm>
            <a:off x="1480600" y="4324350"/>
            <a:ext cx="38235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Set parameters …</a:t>
            </a:r>
          </a:p>
        </p:txBody>
      </p:sp>
      <p:sp>
        <p:nvSpPr>
          <p:cNvPr id="288" name="Shape 288"/>
          <p:cNvSpPr/>
          <p:nvPr/>
        </p:nvSpPr>
        <p:spPr>
          <a:xfrm>
            <a:off x="5466069" y="4651018"/>
            <a:ext cx="1862388" cy="201829"/>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prstGeom prst="rect">
            <a:avLst/>
          </a:prstGeom>
        </p:spPr>
        <p:txBody>
          <a:bodyPr/>
          <a:lstStyle/>
          <a:p>
            <a:pPr/>
            <a:r>
              <a:t>1D Analysis</a:t>
            </a:r>
          </a:p>
        </p:txBody>
      </p:sp>
      <p:sp>
        <p:nvSpPr>
          <p:cNvPr id="291" name="Shape 2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2" name="Screen Shot 2016-03-16 at 19.32.46.png"/>
          <p:cNvPicPr>
            <a:picLocks noChangeAspect="1"/>
          </p:cNvPicPr>
          <p:nvPr/>
        </p:nvPicPr>
        <p:blipFill>
          <a:blip r:embed="rId2">
            <a:extLst/>
          </a:blip>
          <a:stretch>
            <a:fillRect/>
          </a:stretch>
        </p:blipFill>
        <p:spPr>
          <a:xfrm>
            <a:off x="6394607" y="1221164"/>
            <a:ext cx="6118133" cy="8267026"/>
          </a:xfrm>
          <a:prstGeom prst="rect">
            <a:avLst/>
          </a:prstGeom>
          <a:ln w="12700">
            <a:miter lim="400000"/>
          </a:ln>
        </p:spPr>
      </p:pic>
      <p:sp>
        <p:nvSpPr>
          <p:cNvPr id="293" name="Shape 293"/>
          <p:cNvSpPr/>
          <p:nvPr/>
        </p:nvSpPr>
        <p:spPr>
          <a:xfrm>
            <a:off x="589965" y="1771650"/>
            <a:ext cx="351907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 to fitting …</a:t>
            </a:r>
          </a:p>
        </p:txBody>
      </p:sp>
      <p:sp>
        <p:nvSpPr>
          <p:cNvPr id="294" name="Shape 294"/>
          <p:cNvSpPr/>
          <p:nvPr/>
        </p:nvSpPr>
        <p:spPr>
          <a:xfrm>
            <a:off x="1031879" y="3048000"/>
            <a:ext cx="37476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Select a model …</a:t>
            </a:r>
          </a:p>
        </p:txBody>
      </p:sp>
      <p:sp>
        <p:nvSpPr>
          <p:cNvPr id="295" name="Shape 295"/>
          <p:cNvSpPr/>
          <p:nvPr/>
        </p:nvSpPr>
        <p:spPr>
          <a:xfrm>
            <a:off x="1480600" y="4324350"/>
            <a:ext cx="38235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Set parameters …</a:t>
            </a:r>
          </a:p>
        </p:txBody>
      </p:sp>
      <p:sp>
        <p:nvSpPr>
          <p:cNvPr id="296" name="Shape 296"/>
          <p:cNvSpPr/>
          <p:nvPr/>
        </p:nvSpPr>
        <p:spPr>
          <a:xfrm>
            <a:off x="1976048" y="5600700"/>
            <a:ext cx="361233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 resolution …</a:t>
            </a:r>
          </a:p>
        </p:txBody>
      </p:sp>
      <p:sp>
        <p:nvSpPr>
          <p:cNvPr id="297" name="Shape 297"/>
          <p:cNvSpPr/>
          <p:nvPr/>
        </p:nvSpPr>
        <p:spPr>
          <a:xfrm>
            <a:off x="5865434" y="6089020"/>
            <a:ext cx="1279458" cy="634436"/>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prstGeom prst="rect">
            <a:avLst/>
          </a:prstGeom>
        </p:spPr>
        <p:txBody>
          <a:bodyPr/>
          <a:lstStyle/>
          <a:p>
            <a:pPr/>
            <a:r>
              <a:t>1D Analysis</a:t>
            </a:r>
          </a:p>
        </p:txBody>
      </p:sp>
      <p:sp>
        <p:nvSpPr>
          <p:cNvPr id="300" name="Shape 3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1" name="Shape 301"/>
          <p:cNvSpPr/>
          <p:nvPr/>
        </p:nvSpPr>
        <p:spPr>
          <a:xfrm>
            <a:off x="589965" y="1771650"/>
            <a:ext cx="351907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 to fitting …</a:t>
            </a:r>
          </a:p>
        </p:txBody>
      </p:sp>
      <p:sp>
        <p:nvSpPr>
          <p:cNvPr id="302" name="Shape 302"/>
          <p:cNvSpPr/>
          <p:nvPr/>
        </p:nvSpPr>
        <p:spPr>
          <a:xfrm>
            <a:off x="1031879" y="3048000"/>
            <a:ext cx="37476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Select a model …</a:t>
            </a:r>
          </a:p>
        </p:txBody>
      </p:sp>
      <p:sp>
        <p:nvSpPr>
          <p:cNvPr id="303" name="Shape 303"/>
          <p:cNvSpPr/>
          <p:nvPr/>
        </p:nvSpPr>
        <p:spPr>
          <a:xfrm>
            <a:off x="1480600" y="4324350"/>
            <a:ext cx="38235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Set parameters …</a:t>
            </a:r>
          </a:p>
        </p:txBody>
      </p:sp>
      <p:sp>
        <p:nvSpPr>
          <p:cNvPr id="304" name="Shape 304"/>
          <p:cNvSpPr/>
          <p:nvPr/>
        </p:nvSpPr>
        <p:spPr>
          <a:xfrm>
            <a:off x="1976048" y="5600700"/>
            <a:ext cx="361233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 resolution …</a:t>
            </a:r>
          </a:p>
        </p:txBody>
      </p:sp>
      <p:pic>
        <p:nvPicPr>
          <p:cNvPr id="305" name="Screen Shot 2016-03-16 at 19.32.59.png"/>
          <p:cNvPicPr>
            <a:picLocks noChangeAspect="1"/>
          </p:cNvPicPr>
          <p:nvPr/>
        </p:nvPicPr>
        <p:blipFill>
          <a:blip r:embed="rId2">
            <a:extLst/>
          </a:blip>
          <a:stretch>
            <a:fillRect/>
          </a:stretch>
        </p:blipFill>
        <p:spPr>
          <a:xfrm>
            <a:off x="6561475" y="1440312"/>
            <a:ext cx="5969350" cy="4565817"/>
          </a:xfrm>
          <a:prstGeom prst="rect">
            <a:avLst/>
          </a:prstGeom>
          <a:ln w="12700">
            <a:miter lim="400000"/>
          </a:ln>
        </p:spPr>
      </p:pic>
      <p:pic>
        <p:nvPicPr>
          <p:cNvPr id="306" name="Screen Shot 2016-03-16 at 19.33.10.png"/>
          <p:cNvPicPr>
            <a:picLocks noChangeAspect="1"/>
          </p:cNvPicPr>
          <p:nvPr/>
        </p:nvPicPr>
        <p:blipFill>
          <a:blip r:embed="rId3">
            <a:extLst/>
          </a:blip>
          <a:stretch>
            <a:fillRect/>
          </a:stretch>
        </p:blipFill>
        <p:spPr>
          <a:xfrm>
            <a:off x="6545000" y="6129589"/>
            <a:ext cx="6002299" cy="3379594"/>
          </a:xfrm>
          <a:prstGeom prst="rect">
            <a:avLst/>
          </a:prstGeom>
          <a:ln w="12700">
            <a:miter lim="400000"/>
          </a:ln>
        </p:spPr>
      </p:pic>
      <p:sp>
        <p:nvSpPr>
          <p:cNvPr id="307" name="Shape 307"/>
          <p:cNvSpPr/>
          <p:nvPr/>
        </p:nvSpPr>
        <p:spPr>
          <a:xfrm>
            <a:off x="2442080" y="6877050"/>
            <a:ext cx="402595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How does it look?</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p>
            <a:pPr/>
            <a:r>
              <a:t>1D Analysis</a:t>
            </a:r>
          </a:p>
        </p:txBody>
      </p:sp>
      <p:sp>
        <p:nvSpPr>
          <p:cNvPr id="310" name="Shape 3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1" name="Screen Shot 2016-03-16 at 19.39.57.png"/>
          <p:cNvPicPr>
            <a:picLocks noChangeAspect="1"/>
          </p:cNvPicPr>
          <p:nvPr/>
        </p:nvPicPr>
        <p:blipFill>
          <a:blip r:embed="rId2">
            <a:extLst/>
          </a:blip>
          <a:stretch>
            <a:fillRect/>
          </a:stretch>
        </p:blipFill>
        <p:spPr>
          <a:xfrm>
            <a:off x="6337903" y="1298292"/>
            <a:ext cx="5981284" cy="8090794"/>
          </a:xfrm>
          <a:prstGeom prst="rect">
            <a:avLst/>
          </a:prstGeom>
          <a:ln w="12700">
            <a:miter lim="400000"/>
          </a:ln>
        </p:spPr>
      </p:pic>
      <p:sp>
        <p:nvSpPr>
          <p:cNvPr id="312" name="Shape 312"/>
          <p:cNvSpPr/>
          <p:nvPr/>
        </p:nvSpPr>
        <p:spPr>
          <a:xfrm>
            <a:off x="528417" y="2052721"/>
            <a:ext cx="44613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Choose which parameters to fit …</a:t>
            </a:r>
          </a:p>
        </p:txBody>
      </p:sp>
      <p:sp>
        <p:nvSpPr>
          <p:cNvPr id="313" name="Shape 313"/>
          <p:cNvSpPr/>
          <p:nvPr/>
        </p:nvSpPr>
        <p:spPr>
          <a:xfrm>
            <a:off x="4763266" y="3059225"/>
            <a:ext cx="1775191" cy="1514145"/>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a:r>
              <a:t>1D Analysis</a:t>
            </a:r>
          </a:p>
        </p:txBody>
      </p:sp>
      <p:sp>
        <p:nvSpPr>
          <p:cNvPr id="316" name="Shape 3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7" name="Screen Shot 2016-03-16 at 19.39.57.png"/>
          <p:cNvPicPr>
            <a:picLocks noChangeAspect="1"/>
          </p:cNvPicPr>
          <p:nvPr/>
        </p:nvPicPr>
        <p:blipFill>
          <a:blip r:embed="rId2">
            <a:extLst/>
          </a:blip>
          <a:stretch>
            <a:fillRect/>
          </a:stretch>
        </p:blipFill>
        <p:spPr>
          <a:xfrm>
            <a:off x="6337903" y="1298292"/>
            <a:ext cx="5981284" cy="8090794"/>
          </a:xfrm>
          <a:prstGeom prst="rect">
            <a:avLst/>
          </a:prstGeom>
          <a:ln w="12700">
            <a:miter lim="400000"/>
          </a:ln>
        </p:spPr>
      </p:pic>
      <p:sp>
        <p:nvSpPr>
          <p:cNvPr id="318" name="Shape 318"/>
          <p:cNvSpPr/>
          <p:nvPr/>
        </p:nvSpPr>
        <p:spPr>
          <a:xfrm>
            <a:off x="528417" y="2052721"/>
            <a:ext cx="44613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Choose which parameters to fit …</a:t>
            </a:r>
          </a:p>
        </p:txBody>
      </p:sp>
      <p:sp>
        <p:nvSpPr>
          <p:cNvPr id="319" name="Shape 319"/>
          <p:cNvSpPr/>
          <p:nvPr/>
        </p:nvSpPr>
        <p:spPr>
          <a:xfrm>
            <a:off x="254248" y="5841956"/>
            <a:ext cx="5815929"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 and press the Fit button!</a:t>
            </a:r>
          </a:p>
        </p:txBody>
      </p:sp>
      <p:sp>
        <p:nvSpPr>
          <p:cNvPr id="320" name="Shape 320"/>
          <p:cNvSpPr/>
          <p:nvPr/>
        </p:nvSpPr>
        <p:spPr>
          <a:xfrm>
            <a:off x="8956379" y="8803261"/>
            <a:ext cx="1035698" cy="367506"/>
          </a:xfrm>
          <a:prstGeom prst="rect">
            <a:avLst/>
          </a:prstGeom>
          <a:ln w="25400">
            <a:solidFill>
              <a:schemeClr val="accent5"/>
            </a:solidFill>
            <a:miter lim="400000"/>
          </a:ln>
        </p:spPr>
        <p:txBody>
          <a:bodyPr lIns="50800" tIns="50800" rIns="50800" bIns="50800" anchor="ctr"/>
          <a:lstStyle/>
          <a:p>
            <a:pPr>
              <a:defRPr sz="2400"/>
            </a:pPr>
          </a:p>
        </p:txBody>
      </p:sp>
      <p:sp>
        <p:nvSpPr>
          <p:cNvPr id="321" name="Shape 321"/>
          <p:cNvSpPr/>
          <p:nvPr/>
        </p:nvSpPr>
        <p:spPr>
          <a:xfrm>
            <a:off x="6093077" y="6205757"/>
            <a:ext cx="3298142" cy="2499858"/>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2" name="Shape 322"/>
          <p:cNvSpPr/>
          <p:nvPr/>
        </p:nvSpPr>
        <p:spPr>
          <a:xfrm>
            <a:off x="4763266" y="3059225"/>
            <a:ext cx="1775191" cy="1514145"/>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xfrm>
            <a:off x="1828800" y="4257752"/>
            <a:ext cx="9347200" cy="1238096"/>
          </a:xfrm>
          <a:prstGeom prst="rect">
            <a:avLst/>
          </a:prstGeom>
        </p:spPr>
        <p:txBody>
          <a:bodyPr anchor="ctr"/>
          <a:lstStyle>
            <a:lvl1pPr>
              <a:defRPr sz="4500"/>
            </a:lvl1pPr>
          </a:lstStyle>
          <a:p>
            <a:pPr/>
            <a:r>
              <a:t>SANS Refresher</a:t>
            </a:r>
          </a:p>
        </p:txBody>
      </p:sp>
      <p:sp>
        <p:nvSpPr>
          <p:cNvPr id="150" name="Shape 150"/>
          <p:cNvSpPr/>
          <p:nvPr>
            <p:ph type="sldNum" sz="quarter" idx="2"/>
          </p:nvPr>
        </p:nvSpPr>
        <p:spPr>
          <a:xfrm>
            <a:off x="11787683" y="10058400"/>
            <a:ext cx="405409" cy="647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a:r>
              <a:t>Constraints / Simultaneous Fit</a:t>
            </a:r>
          </a:p>
        </p:txBody>
      </p:sp>
      <p:sp>
        <p:nvSpPr>
          <p:cNvPr id="325" name="Shape 3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Shape 326"/>
          <p:cNvSpPr/>
          <p:nvPr/>
        </p:nvSpPr>
        <p:spPr>
          <a:xfrm>
            <a:off x="434985" y="1516836"/>
            <a:ext cx="5693324"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But wait! We have two data sets of the same sample : SANS + USANS …</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p:nvPr>
        </p:nvSpPr>
        <p:spPr>
          <a:prstGeom prst="rect">
            <a:avLst/>
          </a:prstGeom>
        </p:spPr>
        <p:txBody>
          <a:bodyPr/>
          <a:lstStyle/>
          <a:p>
            <a:pPr/>
            <a:r>
              <a:t>Constraints / Simultaneous Fit</a:t>
            </a:r>
          </a:p>
        </p:txBody>
      </p:sp>
      <p:sp>
        <p:nvSpPr>
          <p:cNvPr id="329" name="Shape 32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Shape 330"/>
          <p:cNvSpPr/>
          <p:nvPr/>
        </p:nvSpPr>
        <p:spPr>
          <a:xfrm>
            <a:off x="296651" y="1516836"/>
            <a:ext cx="5693324"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But wait! We have two data sets of the same sample : SANS + USANS …</a:t>
            </a:r>
          </a:p>
        </p:txBody>
      </p:sp>
      <p:pic>
        <p:nvPicPr>
          <p:cNvPr id="331" name="Screen Shot 2016-03-16 at 19.47.19.png"/>
          <p:cNvPicPr>
            <a:picLocks noChangeAspect="1"/>
          </p:cNvPicPr>
          <p:nvPr/>
        </p:nvPicPr>
        <p:blipFill>
          <a:blip r:embed="rId2">
            <a:extLst/>
          </a:blip>
          <a:stretch>
            <a:fillRect/>
          </a:stretch>
        </p:blipFill>
        <p:spPr>
          <a:xfrm>
            <a:off x="6442847" y="1178998"/>
            <a:ext cx="6293293" cy="8499562"/>
          </a:xfrm>
          <a:prstGeom prst="rect">
            <a:avLst/>
          </a:prstGeom>
          <a:ln w="12700">
            <a:miter lim="400000"/>
          </a:ln>
        </p:spPr>
      </p:pic>
      <p:sp>
        <p:nvSpPr>
          <p:cNvPr id="332" name="Shape 332"/>
          <p:cNvSpPr/>
          <p:nvPr/>
        </p:nvSpPr>
        <p:spPr>
          <a:xfrm>
            <a:off x="658819" y="3844671"/>
            <a:ext cx="56933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Set up a simultaneous fit …</a:t>
            </a:r>
          </a:p>
        </p:txBody>
      </p:sp>
      <p:sp>
        <p:nvSpPr>
          <p:cNvPr id="333" name="Shape 333"/>
          <p:cNvSpPr/>
          <p:nvPr/>
        </p:nvSpPr>
        <p:spPr>
          <a:xfrm flipV="1">
            <a:off x="5355563" y="2609457"/>
            <a:ext cx="1270001" cy="1270001"/>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title"/>
          </p:nvPr>
        </p:nvSpPr>
        <p:spPr>
          <a:prstGeom prst="rect">
            <a:avLst/>
          </a:prstGeom>
        </p:spPr>
        <p:txBody>
          <a:bodyPr/>
          <a:lstStyle/>
          <a:p>
            <a:pPr/>
            <a:r>
              <a:t>Constraints / Simultaneous Fit</a:t>
            </a:r>
          </a:p>
        </p:txBody>
      </p:sp>
      <p:sp>
        <p:nvSpPr>
          <p:cNvPr id="336" name="Shape 3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7" name="Shape 337"/>
          <p:cNvSpPr/>
          <p:nvPr/>
        </p:nvSpPr>
        <p:spPr>
          <a:xfrm>
            <a:off x="296651" y="1516836"/>
            <a:ext cx="5693324"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But wait! We have two data sets of the same sample : SANS + USANS …</a:t>
            </a:r>
          </a:p>
        </p:txBody>
      </p:sp>
      <p:pic>
        <p:nvPicPr>
          <p:cNvPr id="338" name="Screen Shot 2016-03-16 at 19.47.19.png"/>
          <p:cNvPicPr>
            <a:picLocks noChangeAspect="1"/>
          </p:cNvPicPr>
          <p:nvPr/>
        </p:nvPicPr>
        <p:blipFill>
          <a:blip r:embed="rId2">
            <a:extLst/>
          </a:blip>
          <a:stretch>
            <a:fillRect/>
          </a:stretch>
        </p:blipFill>
        <p:spPr>
          <a:xfrm>
            <a:off x="6442847" y="1178998"/>
            <a:ext cx="6293293" cy="8499562"/>
          </a:xfrm>
          <a:prstGeom prst="rect">
            <a:avLst/>
          </a:prstGeom>
          <a:ln w="12700">
            <a:miter lim="400000"/>
          </a:ln>
        </p:spPr>
      </p:pic>
      <p:sp>
        <p:nvSpPr>
          <p:cNvPr id="339" name="Shape 339"/>
          <p:cNvSpPr/>
          <p:nvPr/>
        </p:nvSpPr>
        <p:spPr>
          <a:xfrm>
            <a:off x="658819" y="3844671"/>
            <a:ext cx="56933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Set up a simultaneous fit …</a:t>
            </a:r>
          </a:p>
        </p:txBody>
      </p:sp>
      <p:sp>
        <p:nvSpPr>
          <p:cNvPr id="340" name="Shape 340"/>
          <p:cNvSpPr/>
          <p:nvPr/>
        </p:nvSpPr>
        <p:spPr>
          <a:xfrm>
            <a:off x="758152" y="5104929"/>
            <a:ext cx="56933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with constraints</a:t>
            </a:r>
          </a:p>
        </p:txBody>
      </p:sp>
      <p:sp>
        <p:nvSpPr>
          <p:cNvPr id="341" name="Shape 341"/>
          <p:cNvSpPr/>
          <p:nvPr/>
        </p:nvSpPr>
        <p:spPr>
          <a:xfrm flipV="1">
            <a:off x="5355563" y="2609457"/>
            <a:ext cx="1270001" cy="127000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42" name="Shape 342"/>
          <p:cNvSpPr/>
          <p:nvPr/>
        </p:nvSpPr>
        <p:spPr>
          <a:xfrm flipV="1">
            <a:off x="5651739" y="5090442"/>
            <a:ext cx="1070011" cy="397366"/>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prstGeom prst="rect">
            <a:avLst/>
          </a:prstGeom>
        </p:spPr>
        <p:txBody>
          <a:bodyPr/>
          <a:lstStyle/>
          <a:p>
            <a:pPr/>
            <a:r>
              <a:t>Constraints / Simultaneous Fit</a:t>
            </a:r>
          </a:p>
        </p:txBody>
      </p:sp>
      <p:sp>
        <p:nvSpPr>
          <p:cNvPr id="345" name="Shape 3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Shape 346"/>
          <p:cNvSpPr/>
          <p:nvPr/>
        </p:nvSpPr>
        <p:spPr>
          <a:xfrm>
            <a:off x="296651" y="1516836"/>
            <a:ext cx="5693324"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But wait! We have two data sets of the same sample : SANS + USANS …</a:t>
            </a:r>
          </a:p>
        </p:txBody>
      </p:sp>
      <p:pic>
        <p:nvPicPr>
          <p:cNvPr id="347" name="Screen Shot 2016-03-16 at 19.47.19.png"/>
          <p:cNvPicPr>
            <a:picLocks noChangeAspect="1"/>
          </p:cNvPicPr>
          <p:nvPr/>
        </p:nvPicPr>
        <p:blipFill>
          <a:blip r:embed="rId2">
            <a:extLst/>
          </a:blip>
          <a:stretch>
            <a:fillRect/>
          </a:stretch>
        </p:blipFill>
        <p:spPr>
          <a:xfrm>
            <a:off x="6442847" y="1178998"/>
            <a:ext cx="6293293" cy="8499562"/>
          </a:xfrm>
          <a:prstGeom prst="rect">
            <a:avLst/>
          </a:prstGeom>
          <a:ln w="12700">
            <a:miter lim="400000"/>
          </a:ln>
        </p:spPr>
      </p:pic>
      <p:sp>
        <p:nvSpPr>
          <p:cNvPr id="348" name="Shape 348"/>
          <p:cNvSpPr/>
          <p:nvPr/>
        </p:nvSpPr>
        <p:spPr>
          <a:xfrm>
            <a:off x="658819" y="3844671"/>
            <a:ext cx="56933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Set up a simultaneous fit …</a:t>
            </a:r>
          </a:p>
        </p:txBody>
      </p:sp>
      <p:sp>
        <p:nvSpPr>
          <p:cNvPr id="349" name="Shape 349"/>
          <p:cNvSpPr/>
          <p:nvPr/>
        </p:nvSpPr>
        <p:spPr>
          <a:xfrm>
            <a:off x="758152" y="5104929"/>
            <a:ext cx="56933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with constraints</a:t>
            </a:r>
          </a:p>
        </p:txBody>
      </p:sp>
      <p:sp>
        <p:nvSpPr>
          <p:cNvPr id="350" name="Shape 350"/>
          <p:cNvSpPr/>
          <p:nvPr/>
        </p:nvSpPr>
        <p:spPr>
          <a:xfrm>
            <a:off x="525484" y="6559936"/>
            <a:ext cx="56933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pPr/>
            <a:r>
              <a:t>Now press the Fit button!</a:t>
            </a:r>
          </a:p>
        </p:txBody>
      </p:sp>
      <p:sp>
        <p:nvSpPr>
          <p:cNvPr id="351" name="Shape 351"/>
          <p:cNvSpPr/>
          <p:nvPr/>
        </p:nvSpPr>
        <p:spPr>
          <a:xfrm flipV="1">
            <a:off x="5651739" y="5090442"/>
            <a:ext cx="1070011" cy="397366"/>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52" name="Shape 352"/>
          <p:cNvSpPr/>
          <p:nvPr/>
        </p:nvSpPr>
        <p:spPr>
          <a:xfrm flipV="1">
            <a:off x="5355563" y="2609457"/>
            <a:ext cx="1270001" cy="127000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53" name="Shape 353"/>
          <p:cNvSpPr/>
          <p:nvPr/>
        </p:nvSpPr>
        <p:spPr>
          <a:xfrm>
            <a:off x="8374243" y="6587649"/>
            <a:ext cx="1035697" cy="367506"/>
          </a:xfrm>
          <a:prstGeom prst="rect">
            <a:avLst/>
          </a:prstGeom>
          <a:ln w="25400">
            <a:solidFill>
              <a:schemeClr val="accent5"/>
            </a:solidFill>
            <a:miter lim="400000"/>
          </a:ln>
        </p:spPr>
        <p:txBody>
          <a:bodyPr lIns="50800" tIns="50800" rIns="50800" bIns="50800" anchor="ctr"/>
          <a:lstStyle/>
          <a:p>
            <a:pPr>
              <a:defRPr sz="2400"/>
            </a:pPr>
          </a:p>
        </p:txBody>
      </p:sp>
      <p:sp>
        <p:nvSpPr>
          <p:cNvPr id="354" name="Shape 354"/>
          <p:cNvSpPr/>
          <p:nvPr/>
        </p:nvSpPr>
        <p:spPr>
          <a:xfrm flipV="1">
            <a:off x="6280531" y="6738989"/>
            <a:ext cx="2020208" cy="151455"/>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p>
            <a:pPr/>
            <a:r>
              <a:t>Constraints / Simultaneous Fit</a:t>
            </a:r>
          </a:p>
        </p:txBody>
      </p:sp>
      <p:sp>
        <p:nvSpPr>
          <p:cNvPr id="357" name="Shape 3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8" name="Screen Shot 2016-03-16 at 19.51.18.png"/>
          <p:cNvPicPr>
            <a:picLocks noChangeAspect="1"/>
          </p:cNvPicPr>
          <p:nvPr/>
        </p:nvPicPr>
        <p:blipFill>
          <a:blip r:embed="rId2">
            <a:extLst/>
          </a:blip>
          <a:stretch>
            <a:fillRect/>
          </a:stretch>
        </p:blipFill>
        <p:spPr>
          <a:xfrm>
            <a:off x="6524135" y="1174289"/>
            <a:ext cx="6073030" cy="8050294"/>
          </a:xfrm>
          <a:prstGeom prst="rect">
            <a:avLst/>
          </a:prstGeom>
          <a:ln w="12700">
            <a:miter lim="400000"/>
          </a:ln>
        </p:spPr>
      </p:pic>
      <p:pic>
        <p:nvPicPr>
          <p:cNvPr id="359" name="Screen Shot 2016-03-16 at 19.51.31.png"/>
          <p:cNvPicPr>
            <a:picLocks noChangeAspect="1"/>
          </p:cNvPicPr>
          <p:nvPr/>
        </p:nvPicPr>
        <p:blipFill>
          <a:blip r:embed="rId3">
            <a:extLst/>
          </a:blip>
          <a:stretch>
            <a:fillRect/>
          </a:stretch>
        </p:blipFill>
        <p:spPr>
          <a:xfrm>
            <a:off x="289573" y="1183032"/>
            <a:ext cx="6073030" cy="8205609"/>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1" name="Screen Shot 2016-03-16 at 19.59.05.png"/>
          <p:cNvPicPr>
            <a:picLocks noChangeAspect="1"/>
          </p:cNvPicPr>
          <p:nvPr/>
        </p:nvPicPr>
        <p:blipFill>
          <a:blip r:embed="rId2">
            <a:extLst/>
          </a:blip>
          <a:stretch>
            <a:fillRect/>
          </a:stretch>
        </p:blipFill>
        <p:spPr>
          <a:xfrm>
            <a:off x="103160" y="1088646"/>
            <a:ext cx="8215806" cy="5074249"/>
          </a:xfrm>
          <a:prstGeom prst="rect">
            <a:avLst/>
          </a:prstGeom>
          <a:ln w="12700">
            <a:miter lim="400000"/>
          </a:ln>
        </p:spPr>
      </p:pic>
      <p:sp>
        <p:nvSpPr>
          <p:cNvPr id="362" name="Shape 362"/>
          <p:cNvSpPr/>
          <p:nvPr>
            <p:ph type="title"/>
          </p:nvPr>
        </p:nvSpPr>
        <p:spPr>
          <a:prstGeom prst="rect">
            <a:avLst/>
          </a:prstGeom>
        </p:spPr>
        <p:txBody>
          <a:bodyPr/>
          <a:lstStyle/>
          <a:p>
            <a:pPr/>
            <a:r>
              <a:t>2D Modelling</a:t>
            </a:r>
          </a:p>
        </p:txBody>
      </p:sp>
      <p:sp>
        <p:nvSpPr>
          <p:cNvPr id="363" name="Shape 3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4" name="Screen Shot 2016-03-16 at 19.58.50.png"/>
          <p:cNvPicPr>
            <a:picLocks noChangeAspect="1"/>
          </p:cNvPicPr>
          <p:nvPr/>
        </p:nvPicPr>
        <p:blipFill>
          <a:blip r:embed="rId3">
            <a:extLst/>
          </a:blip>
          <a:stretch>
            <a:fillRect/>
          </a:stretch>
        </p:blipFill>
        <p:spPr>
          <a:xfrm>
            <a:off x="5223518" y="2648508"/>
            <a:ext cx="7685726" cy="7017894"/>
          </a:xfrm>
          <a:prstGeom prst="rect">
            <a:avLst/>
          </a:prstGeom>
          <a:ln w="12700">
            <a:miter lim="400000"/>
          </a:ln>
        </p:spPr>
      </p:pic>
      <p:pic>
        <p:nvPicPr>
          <p:cNvPr id="365" name="Screen Shot 2016-03-16 at 20.01.09.png"/>
          <p:cNvPicPr>
            <a:picLocks noChangeAspect="1"/>
          </p:cNvPicPr>
          <p:nvPr/>
        </p:nvPicPr>
        <p:blipFill>
          <a:blip r:embed="rId4">
            <a:extLst/>
          </a:blip>
          <a:stretch>
            <a:fillRect/>
          </a:stretch>
        </p:blipFill>
        <p:spPr>
          <a:xfrm>
            <a:off x="289844" y="5960764"/>
            <a:ext cx="4824971" cy="3646143"/>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title"/>
          </p:nvPr>
        </p:nvSpPr>
        <p:spPr>
          <a:prstGeom prst="rect">
            <a:avLst/>
          </a:prstGeom>
        </p:spPr>
        <p:txBody>
          <a:bodyPr/>
          <a:lstStyle/>
          <a:p>
            <a:pPr/>
            <a:r>
              <a:t>Other Features</a:t>
            </a:r>
          </a:p>
        </p:txBody>
      </p:sp>
      <p:sp>
        <p:nvSpPr>
          <p:cNvPr id="368" name="Shape 3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9" name="Shape 369"/>
          <p:cNvSpPr/>
          <p:nvPr/>
        </p:nvSpPr>
        <p:spPr>
          <a:xfrm>
            <a:off x="478932" y="1440433"/>
            <a:ext cx="313822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Batch fitting …</a:t>
            </a:r>
          </a:p>
        </p:txBody>
      </p:sp>
      <p:pic>
        <p:nvPicPr>
          <p:cNvPr id="370" name="Screen Shot 2016-03-16 at 20.15.21.png"/>
          <p:cNvPicPr>
            <a:picLocks noChangeAspect="1"/>
          </p:cNvPicPr>
          <p:nvPr/>
        </p:nvPicPr>
        <p:blipFill>
          <a:blip r:embed="rId2">
            <a:extLst/>
          </a:blip>
          <a:stretch>
            <a:fillRect/>
          </a:stretch>
        </p:blipFill>
        <p:spPr>
          <a:xfrm>
            <a:off x="4574747" y="1388596"/>
            <a:ext cx="6666991" cy="7640064"/>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prstGeom prst="rect">
            <a:avLst/>
          </a:prstGeom>
        </p:spPr>
        <p:txBody>
          <a:bodyPr/>
          <a:lstStyle/>
          <a:p>
            <a:pPr/>
            <a:r>
              <a:t>Other Features</a:t>
            </a:r>
          </a:p>
        </p:txBody>
      </p:sp>
      <p:sp>
        <p:nvSpPr>
          <p:cNvPr id="373" name="Shape 3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4" name="Screen Shot 2016-03-16 at 20.09.24.png"/>
          <p:cNvPicPr>
            <a:picLocks noChangeAspect="1"/>
          </p:cNvPicPr>
          <p:nvPr/>
        </p:nvPicPr>
        <p:blipFill>
          <a:blip r:embed="rId2">
            <a:extLst/>
          </a:blip>
          <a:stretch>
            <a:fillRect/>
          </a:stretch>
        </p:blipFill>
        <p:spPr>
          <a:xfrm>
            <a:off x="4057067" y="1440433"/>
            <a:ext cx="3469197" cy="6028992"/>
          </a:xfrm>
          <a:prstGeom prst="rect">
            <a:avLst/>
          </a:prstGeom>
          <a:ln w="12700">
            <a:miter lim="400000"/>
          </a:ln>
        </p:spPr>
      </p:pic>
      <p:sp>
        <p:nvSpPr>
          <p:cNvPr id="375" name="Shape 375"/>
          <p:cNvSpPr/>
          <p:nvPr/>
        </p:nvSpPr>
        <p:spPr>
          <a:xfrm>
            <a:off x="491882" y="2980402"/>
            <a:ext cx="34166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 Inversion …</a:t>
            </a:r>
          </a:p>
        </p:txBody>
      </p:sp>
      <p:pic>
        <p:nvPicPr>
          <p:cNvPr id="376" name="Screen Shot 2016-03-16 at 20.10.40.png"/>
          <p:cNvPicPr>
            <a:picLocks noChangeAspect="1"/>
          </p:cNvPicPr>
          <p:nvPr/>
        </p:nvPicPr>
        <p:blipFill>
          <a:blip r:embed="rId3">
            <a:extLst/>
          </a:blip>
          <a:stretch>
            <a:fillRect/>
          </a:stretch>
        </p:blipFill>
        <p:spPr>
          <a:xfrm>
            <a:off x="8243525" y="2229782"/>
            <a:ext cx="3583290" cy="3574717"/>
          </a:xfrm>
          <a:prstGeom prst="rect">
            <a:avLst/>
          </a:prstGeom>
          <a:ln w="12700">
            <a:miter lim="400000"/>
          </a:ln>
        </p:spPr>
      </p:pic>
      <p:sp>
        <p:nvSpPr>
          <p:cNvPr id="377" name="Shape 377"/>
          <p:cNvSpPr/>
          <p:nvPr/>
        </p:nvSpPr>
        <p:spPr>
          <a:xfrm>
            <a:off x="7966177" y="1440433"/>
            <a:ext cx="37728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SLD Calculator …</a:t>
            </a:r>
          </a:p>
        </p:txBody>
      </p:sp>
      <p:pic>
        <p:nvPicPr>
          <p:cNvPr id="378" name="Screen Shot 2016-03-16 at 20.12.35.png"/>
          <p:cNvPicPr>
            <a:picLocks noChangeAspect="1"/>
          </p:cNvPicPr>
          <p:nvPr/>
        </p:nvPicPr>
        <p:blipFill>
          <a:blip r:embed="rId4">
            <a:extLst/>
          </a:blip>
          <a:stretch>
            <a:fillRect/>
          </a:stretch>
        </p:blipFill>
        <p:spPr>
          <a:xfrm>
            <a:off x="6454441" y="5946147"/>
            <a:ext cx="5814383" cy="3494454"/>
          </a:xfrm>
          <a:prstGeom prst="rect">
            <a:avLst/>
          </a:prstGeom>
          <a:ln w="12700">
            <a:miter lim="400000"/>
          </a:ln>
        </p:spPr>
      </p:pic>
      <p:sp>
        <p:nvSpPr>
          <p:cNvPr id="379" name="Shape 379"/>
          <p:cNvSpPr/>
          <p:nvPr/>
        </p:nvSpPr>
        <p:spPr>
          <a:xfrm>
            <a:off x="667415" y="8012931"/>
            <a:ext cx="550110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Sum &amp; Multiplication of Models …</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xfrm>
            <a:off x="1828800" y="4232193"/>
            <a:ext cx="9347200" cy="1289214"/>
          </a:xfrm>
          <a:prstGeom prst="rect">
            <a:avLst/>
          </a:prstGeom>
        </p:spPr>
        <p:txBody>
          <a:bodyPr anchor="ctr"/>
          <a:lstStyle>
            <a:lvl1pPr>
              <a:defRPr sz="4500"/>
            </a:lvl1pPr>
          </a:lstStyle>
          <a:p>
            <a:pPr/>
            <a:r>
              <a:t>SasView Development</a:t>
            </a:r>
          </a:p>
        </p:txBody>
      </p:sp>
      <p:sp>
        <p:nvSpPr>
          <p:cNvPr id="382" name="Shape 3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a:r>
              <a:t>A little history …</a:t>
            </a:r>
          </a:p>
        </p:txBody>
      </p:sp>
      <p:sp>
        <p:nvSpPr>
          <p:cNvPr id="385" name="Shape 38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6" name="Shape 386"/>
          <p:cNvSpPr/>
          <p:nvPr/>
        </p:nvSpPr>
        <p:spPr>
          <a:xfrm>
            <a:off x="6874204" y="5670331"/>
            <a:ext cx="5475632"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457200">
              <a:defRPr>
                <a:latin typeface="Calibri"/>
                <a:ea typeface="Calibri"/>
                <a:cs typeface="Calibri"/>
                <a:sym typeface="Calibri"/>
              </a:defRPr>
            </a:lvl1pPr>
          </a:lstStyle>
          <a:p>
            <a:pPr/>
            <a:r>
              <a:t>Heritage: NIST IGOR macros </a:t>
            </a:r>
          </a:p>
        </p:txBody>
      </p:sp>
      <p:pic>
        <p:nvPicPr>
          <p:cNvPr id="387" name="image3.png"/>
          <p:cNvPicPr>
            <a:picLocks noChangeAspect="1"/>
          </p:cNvPicPr>
          <p:nvPr/>
        </p:nvPicPr>
        <p:blipFill>
          <a:blip r:embed="rId2">
            <a:extLst/>
          </a:blip>
          <a:stretch>
            <a:fillRect/>
          </a:stretch>
        </p:blipFill>
        <p:spPr>
          <a:xfrm>
            <a:off x="3081261" y="3024849"/>
            <a:ext cx="3432105" cy="1584425"/>
          </a:xfrm>
          <a:prstGeom prst="rect">
            <a:avLst/>
          </a:prstGeom>
          <a:ln w="12700">
            <a:miter lim="400000"/>
          </a:ln>
        </p:spPr>
      </p:pic>
      <p:pic>
        <p:nvPicPr>
          <p:cNvPr id="388" name="image4.jpg" descr="NSF_logo"/>
          <p:cNvPicPr>
            <a:picLocks noChangeAspect="1"/>
          </p:cNvPicPr>
          <p:nvPr/>
        </p:nvPicPr>
        <p:blipFill>
          <a:blip r:embed="rId3">
            <a:extLst/>
          </a:blip>
          <a:stretch>
            <a:fillRect/>
          </a:stretch>
        </p:blipFill>
        <p:spPr>
          <a:xfrm>
            <a:off x="558288" y="2944181"/>
            <a:ext cx="2313745" cy="1745762"/>
          </a:xfrm>
          <a:prstGeom prst="rect">
            <a:avLst/>
          </a:prstGeom>
          <a:ln w="12700">
            <a:miter lim="400000"/>
          </a:ln>
        </p:spPr>
      </p:pic>
      <p:sp>
        <p:nvSpPr>
          <p:cNvPr id="389" name="Shape 389"/>
          <p:cNvSpPr/>
          <p:nvPr/>
        </p:nvSpPr>
        <p:spPr>
          <a:xfrm>
            <a:off x="6820275" y="3024849"/>
            <a:ext cx="5807465"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457200">
              <a:defRPr>
                <a:latin typeface="Calibri"/>
                <a:ea typeface="Calibri"/>
                <a:cs typeface="Calibri"/>
                <a:sym typeface="Calibri"/>
              </a:defRPr>
            </a:pPr>
            <a:r>
              <a:t>DANSE project output</a:t>
            </a:r>
          </a:p>
          <a:p>
            <a:pPr algn="l" defTabSz="457200">
              <a:defRPr>
                <a:latin typeface="Calibri"/>
                <a:ea typeface="Calibri"/>
                <a:cs typeface="Calibri"/>
                <a:sym typeface="Calibri"/>
              </a:defRPr>
            </a:pPr>
            <a:r>
              <a:t>~ 8.5%  of funds were for SANS</a:t>
            </a:r>
          </a:p>
          <a:p>
            <a:pPr algn="l" defTabSz="457200">
              <a:defRPr>
                <a:latin typeface="Calibri"/>
                <a:ea typeface="Calibri"/>
                <a:cs typeface="Calibri"/>
                <a:sym typeface="Calibri"/>
              </a:defRPr>
            </a:pPr>
            <a:r>
              <a:t>Kickoff meeting August 2006</a:t>
            </a:r>
          </a:p>
        </p:txBody>
      </p:sp>
      <p:pic>
        <p:nvPicPr>
          <p:cNvPr id="390" name="image5.jpg"/>
          <p:cNvPicPr>
            <a:picLocks noChangeAspect="1"/>
          </p:cNvPicPr>
          <p:nvPr/>
        </p:nvPicPr>
        <p:blipFill>
          <a:blip r:embed="rId4">
            <a:extLst/>
          </a:blip>
          <a:stretch>
            <a:fillRect/>
          </a:stretch>
        </p:blipFill>
        <p:spPr>
          <a:xfrm>
            <a:off x="814460" y="5495117"/>
            <a:ext cx="5287021" cy="988743"/>
          </a:xfrm>
          <a:prstGeom prst="rect">
            <a:avLst/>
          </a:prstGeom>
          <a:ln w="12700">
            <a:miter lim="400000"/>
          </a:ln>
        </p:spPr>
      </p:pic>
      <p:sp>
        <p:nvSpPr>
          <p:cNvPr id="391" name="Shape 391"/>
          <p:cNvSpPr/>
          <p:nvPr/>
        </p:nvSpPr>
        <p:spPr>
          <a:xfrm>
            <a:off x="2981312" y="1620267"/>
            <a:ext cx="704217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Where did SasView come from?</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a:r>
              <a:t>Anatomy of a SAS Instrument</a:t>
            </a:r>
          </a:p>
        </p:txBody>
      </p:sp>
      <p:sp>
        <p:nvSpPr>
          <p:cNvPr id="153" name="Shape 1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3" name="Group 183"/>
          <p:cNvGrpSpPr/>
          <p:nvPr/>
        </p:nvGrpSpPr>
        <p:grpSpPr>
          <a:xfrm>
            <a:off x="1333500" y="2082800"/>
            <a:ext cx="10336223" cy="3009900"/>
            <a:chOff x="0" y="0"/>
            <a:chExt cx="10336222" cy="3009900"/>
          </a:xfrm>
        </p:grpSpPr>
        <p:sp>
          <p:nvSpPr>
            <p:cNvPr id="154" name="Shape 154"/>
            <p:cNvSpPr/>
            <p:nvPr/>
          </p:nvSpPr>
          <p:spPr>
            <a:xfrm>
              <a:off x="0" y="1168400"/>
              <a:ext cx="1270000" cy="1270000"/>
            </a:xfrm>
            <a:prstGeom prst="ellipse">
              <a:avLst/>
            </a:prstGeom>
            <a:solidFill>
              <a:srgbClr val="0433FF"/>
            </a:solid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155" name="Shape 155"/>
            <p:cNvSpPr/>
            <p:nvPr/>
          </p:nvSpPr>
          <p:spPr>
            <a:xfrm>
              <a:off x="1371600" y="1651000"/>
              <a:ext cx="1485900" cy="304800"/>
            </a:xfrm>
            <a:prstGeom prst="rect">
              <a:avLst/>
            </a:prstGeom>
            <a:solidFill>
              <a:srgbClr val="FFFB00"/>
            </a:solid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156" name="Shape 156"/>
            <p:cNvSpPr/>
            <p:nvPr/>
          </p:nvSpPr>
          <p:spPr>
            <a:xfrm>
              <a:off x="3746500" y="1651000"/>
              <a:ext cx="1485900" cy="304800"/>
            </a:xfrm>
            <a:prstGeom prst="rect">
              <a:avLst/>
            </a:prstGeom>
            <a:solidFill>
              <a:srgbClr val="FFFB00"/>
            </a:solid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157" name="Shape 157"/>
            <p:cNvSpPr/>
            <p:nvPr/>
          </p:nvSpPr>
          <p:spPr>
            <a:xfrm>
              <a:off x="3009900" y="1422400"/>
              <a:ext cx="584200" cy="762000"/>
            </a:xfrm>
            <a:prstGeom prst="rect">
              <a:avLst/>
            </a:prstGeom>
            <a:solidFill>
              <a:srgbClr val="942192"/>
            </a:solid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grpSp>
          <p:nvGrpSpPr>
            <p:cNvPr id="160" name="Group 160"/>
            <p:cNvGrpSpPr/>
            <p:nvPr/>
          </p:nvGrpSpPr>
          <p:grpSpPr>
            <a:xfrm>
              <a:off x="5384800" y="1299203"/>
              <a:ext cx="0" cy="1025973"/>
              <a:chOff x="0" y="0"/>
              <a:chExt cx="0" cy="1025972"/>
            </a:xfrm>
          </p:grpSpPr>
          <p:sp>
            <p:nvSpPr>
              <p:cNvPr id="158" name="Shape 158"/>
              <p:cNvSpPr/>
              <p:nvPr/>
            </p:nvSpPr>
            <p:spPr>
              <a:xfrm flipH="1">
                <a:off x="-1" y="0"/>
                <a:ext cx="2" cy="445576"/>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59" name="Shape 159"/>
              <p:cNvSpPr/>
              <p:nvPr/>
            </p:nvSpPr>
            <p:spPr>
              <a:xfrm flipH="1">
                <a:off x="-1" y="580396"/>
                <a:ext cx="2" cy="445577"/>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grpSp>
        <p:grpSp>
          <p:nvGrpSpPr>
            <p:cNvPr id="163" name="Group 163"/>
            <p:cNvGrpSpPr/>
            <p:nvPr/>
          </p:nvGrpSpPr>
          <p:grpSpPr>
            <a:xfrm>
              <a:off x="6972300" y="1282700"/>
              <a:ext cx="0" cy="1025973"/>
              <a:chOff x="0" y="0"/>
              <a:chExt cx="0" cy="1025972"/>
            </a:xfrm>
          </p:grpSpPr>
          <p:sp>
            <p:nvSpPr>
              <p:cNvPr id="161" name="Shape 161"/>
              <p:cNvSpPr/>
              <p:nvPr/>
            </p:nvSpPr>
            <p:spPr>
              <a:xfrm flipH="1">
                <a:off x="-1" y="0"/>
                <a:ext cx="2" cy="445576"/>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62" name="Shape 162"/>
              <p:cNvSpPr/>
              <p:nvPr/>
            </p:nvSpPr>
            <p:spPr>
              <a:xfrm flipH="1">
                <a:off x="-1" y="580396"/>
                <a:ext cx="2" cy="445577"/>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grpSp>
        <p:sp>
          <p:nvSpPr>
            <p:cNvPr id="164" name="Shape 164"/>
            <p:cNvSpPr/>
            <p:nvPr/>
          </p:nvSpPr>
          <p:spPr>
            <a:xfrm>
              <a:off x="7124700" y="1644650"/>
              <a:ext cx="152400" cy="317500"/>
            </a:xfrm>
            <a:prstGeom prst="rect">
              <a:avLst/>
            </a:prstGeom>
            <a:blipFill rotWithShape="1">
              <a:blip r:embed="rId2"/>
              <a:srcRect l="0" t="0" r="0" b="0"/>
              <a:tile tx="0" ty="0" sx="100000" sy="100000" flip="none" algn="tl"/>
            </a:blip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165" name="Shape 165"/>
            <p:cNvSpPr/>
            <p:nvPr/>
          </p:nvSpPr>
          <p:spPr>
            <a:xfrm>
              <a:off x="9753600" y="1181100"/>
              <a:ext cx="152400" cy="1270000"/>
            </a:xfrm>
            <a:prstGeom prst="rect">
              <a:avLst/>
            </a:prstGeom>
            <a:blipFill rotWithShape="1">
              <a:blip r:embed="rId2"/>
              <a:srcRect l="0" t="0" r="0" b="0"/>
              <a:tile tx="0" ty="0" sx="100000" sy="100000" flip="none" algn="tl"/>
            </a:blip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166" name="Shape 166"/>
            <p:cNvSpPr/>
            <p:nvPr/>
          </p:nvSpPr>
          <p:spPr>
            <a:xfrm>
              <a:off x="228600" y="558800"/>
              <a:ext cx="794529"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Source</a:t>
              </a:r>
            </a:p>
          </p:txBody>
        </p:sp>
        <p:sp>
          <p:nvSpPr>
            <p:cNvPr id="167" name="Shape 167"/>
            <p:cNvSpPr/>
            <p:nvPr/>
          </p:nvSpPr>
          <p:spPr>
            <a:xfrm>
              <a:off x="1714500" y="558800"/>
              <a:ext cx="866078" cy="901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40639" marR="40639" algn="l" defTabSz="914400">
                <a:defRPr sz="1800">
                  <a:uFill>
                    <a:solidFill>
                      <a:srgbClr val="000000"/>
                    </a:solidFill>
                  </a:uFill>
                  <a:latin typeface="Gill Sans"/>
                  <a:ea typeface="Gill Sans"/>
                  <a:cs typeface="Gill Sans"/>
                  <a:sym typeface="Gill Sans"/>
                </a:defRPr>
              </a:pPr>
              <a:r>
                <a:t>Guides</a:t>
              </a:r>
            </a:p>
            <a:p>
              <a:pPr marL="40639" marR="40639" algn="l" defTabSz="914400">
                <a:defRPr sz="1800">
                  <a:uFill>
                    <a:solidFill>
                      <a:srgbClr val="000000"/>
                    </a:solidFill>
                  </a:uFill>
                  <a:latin typeface="Gill Sans"/>
                  <a:ea typeface="Gill Sans"/>
                  <a:cs typeface="Gill Sans"/>
                  <a:sym typeface="Gill Sans"/>
                </a:defRPr>
              </a:pPr>
              <a:r>
                <a:t>    or</a:t>
              </a:r>
            </a:p>
            <a:p>
              <a:pPr marL="40639" marR="40639" algn="l" defTabSz="914400">
                <a:defRPr sz="1800">
                  <a:uFill>
                    <a:solidFill>
                      <a:srgbClr val="000000"/>
                    </a:solidFill>
                  </a:uFill>
                  <a:latin typeface="Gill Sans"/>
                  <a:ea typeface="Gill Sans"/>
                  <a:cs typeface="Gill Sans"/>
                  <a:sym typeface="Gill Sans"/>
                </a:defRPr>
              </a:pPr>
              <a:r>
                <a:t>Optics</a:t>
              </a:r>
            </a:p>
          </p:txBody>
        </p:sp>
        <p:sp>
          <p:nvSpPr>
            <p:cNvPr id="168" name="Shape 168"/>
            <p:cNvSpPr/>
            <p:nvPr/>
          </p:nvSpPr>
          <p:spPr>
            <a:xfrm>
              <a:off x="2647943" y="546100"/>
              <a:ext cx="1299392" cy="635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40639" marR="40639" defTabSz="914400">
                <a:defRPr sz="1800">
                  <a:uFill>
                    <a:solidFill>
                      <a:srgbClr val="000000"/>
                    </a:solidFill>
                  </a:uFill>
                  <a:latin typeface="Gill Sans"/>
                  <a:ea typeface="Gill Sans"/>
                  <a:cs typeface="Gill Sans"/>
                  <a:sym typeface="Gill Sans"/>
                </a:defRPr>
              </a:pPr>
              <a:r>
                <a:t>Wavelength</a:t>
              </a:r>
            </a:p>
            <a:p>
              <a:pPr marL="40639" marR="40639" defTabSz="914400">
                <a:defRPr sz="1800">
                  <a:uFill>
                    <a:solidFill>
                      <a:srgbClr val="000000"/>
                    </a:solidFill>
                  </a:uFill>
                  <a:latin typeface="Gill Sans"/>
                  <a:ea typeface="Gill Sans"/>
                  <a:cs typeface="Gill Sans"/>
                  <a:sym typeface="Gill Sans"/>
                </a:defRPr>
              </a:pPr>
              <a:r>
                <a:t>Selection</a:t>
              </a:r>
            </a:p>
          </p:txBody>
        </p:sp>
        <p:sp>
          <p:nvSpPr>
            <p:cNvPr id="169" name="Shape 169"/>
            <p:cNvSpPr/>
            <p:nvPr/>
          </p:nvSpPr>
          <p:spPr>
            <a:xfrm>
              <a:off x="4165600" y="558800"/>
              <a:ext cx="866079" cy="901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40639" marR="40639" defTabSz="914400">
                <a:defRPr sz="1800">
                  <a:uFill>
                    <a:solidFill>
                      <a:srgbClr val="000000"/>
                    </a:solidFill>
                  </a:uFill>
                  <a:latin typeface="Gill Sans"/>
                  <a:ea typeface="Gill Sans"/>
                  <a:cs typeface="Gill Sans"/>
                  <a:sym typeface="Gill Sans"/>
                </a:defRPr>
              </a:pPr>
              <a:r>
                <a:t>Guides</a:t>
              </a:r>
            </a:p>
            <a:p>
              <a:pPr marL="40639" marR="40639" defTabSz="914400">
                <a:defRPr sz="1800">
                  <a:uFill>
                    <a:solidFill>
                      <a:srgbClr val="000000"/>
                    </a:solidFill>
                  </a:uFill>
                  <a:latin typeface="Gill Sans"/>
                  <a:ea typeface="Gill Sans"/>
                  <a:cs typeface="Gill Sans"/>
                  <a:sym typeface="Gill Sans"/>
                </a:defRPr>
              </a:pPr>
              <a:r>
                <a:t>or</a:t>
              </a:r>
            </a:p>
            <a:p>
              <a:pPr marL="40639" marR="40639" defTabSz="914400">
                <a:defRPr sz="1800">
                  <a:uFill>
                    <a:solidFill>
                      <a:srgbClr val="000000"/>
                    </a:solidFill>
                  </a:uFill>
                  <a:latin typeface="Gill Sans"/>
                  <a:ea typeface="Gill Sans"/>
                  <a:cs typeface="Gill Sans"/>
                  <a:sym typeface="Gill Sans"/>
                </a:defRPr>
              </a:pPr>
              <a:r>
                <a:t>Optics</a:t>
              </a:r>
            </a:p>
          </p:txBody>
        </p:sp>
        <p:sp>
          <p:nvSpPr>
            <p:cNvPr id="170" name="Shape 170"/>
            <p:cNvSpPr/>
            <p:nvPr/>
          </p:nvSpPr>
          <p:spPr>
            <a:xfrm>
              <a:off x="5168900" y="838200"/>
              <a:ext cx="421715"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A1</a:t>
              </a:r>
            </a:p>
          </p:txBody>
        </p:sp>
        <p:sp>
          <p:nvSpPr>
            <p:cNvPr id="171" name="Shape 171"/>
            <p:cNvSpPr/>
            <p:nvPr/>
          </p:nvSpPr>
          <p:spPr>
            <a:xfrm>
              <a:off x="6756400" y="838200"/>
              <a:ext cx="421715"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A2</a:t>
              </a:r>
            </a:p>
          </p:txBody>
        </p:sp>
        <p:sp>
          <p:nvSpPr>
            <p:cNvPr id="172" name="Shape 172"/>
            <p:cNvSpPr/>
            <p:nvPr/>
          </p:nvSpPr>
          <p:spPr>
            <a:xfrm>
              <a:off x="9321800" y="558800"/>
              <a:ext cx="101442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Detector</a:t>
              </a:r>
            </a:p>
          </p:txBody>
        </p:sp>
        <p:sp>
          <p:nvSpPr>
            <p:cNvPr id="173" name="Shape 173"/>
            <p:cNvSpPr/>
            <p:nvPr/>
          </p:nvSpPr>
          <p:spPr>
            <a:xfrm>
              <a:off x="6794500" y="558800"/>
              <a:ext cx="807366"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Sample</a:t>
              </a:r>
            </a:p>
          </p:txBody>
        </p:sp>
        <p:sp>
          <p:nvSpPr>
            <p:cNvPr id="174" name="Shape 174"/>
            <p:cNvSpPr/>
            <p:nvPr/>
          </p:nvSpPr>
          <p:spPr>
            <a:xfrm>
              <a:off x="5562600" y="0"/>
              <a:ext cx="1233758"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Collimation</a:t>
              </a:r>
            </a:p>
          </p:txBody>
        </p:sp>
        <p:grpSp>
          <p:nvGrpSpPr>
            <p:cNvPr id="178" name="Group 178"/>
            <p:cNvGrpSpPr/>
            <p:nvPr/>
          </p:nvGrpSpPr>
          <p:grpSpPr>
            <a:xfrm>
              <a:off x="5384551" y="2413000"/>
              <a:ext cx="1591502" cy="433727"/>
              <a:chOff x="0" y="0"/>
              <a:chExt cx="1591500" cy="433726"/>
            </a:xfrm>
          </p:grpSpPr>
          <p:sp>
            <p:nvSpPr>
              <p:cNvPr id="175" name="Shape 175"/>
              <p:cNvSpPr/>
              <p:nvPr/>
            </p:nvSpPr>
            <p:spPr>
              <a:xfrm flipV="1">
                <a:off x="1558" y="419106"/>
                <a:ext cx="1589943" cy="12"/>
              </a:xfrm>
              <a:prstGeom prst="line">
                <a:avLst/>
              </a:prstGeom>
              <a:noFill/>
              <a:ln w="25400" cap="flat">
                <a:solidFill>
                  <a:srgbClr val="000000"/>
                </a:solidFill>
                <a:custDash>
                  <a:ds d="200000" sp="200000"/>
                </a:custDash>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76" name="Shape 176"/>
              <p:cNvSpPr/>
              <p:nvPr/>
            </p:nvSpPr>
            <p:spPr>
              <a:xfrm flipH="1">
                <a:off x="-1" y="5754"/>
                <a:ext cx="2" cy="427973"/>
              </a:xfrm>
              <a:prstGeom prst="line">
                <a:avLst/>
              </a:prstGeom>
              <a:noFill/>
              <a:ln w="25400" cap="flat">
                <a:solidFill>
                  <a:srgbClr val="000000"/>
                </a:solidFill>
                <a:custDash>
                  <a:ds d="200000" sp="200000"/>
                </a:custDash>
                <a:round/>
                <a:headEnd type="stealth"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77" name="Shape 177"/>
              <p:cNvSpPr/>
              <p:nvPr/>
            </p:nvSpPr>
            <p:spPr>
              <a:xfrm>
                <a:off x="1587748" y="0"/>
                <a:ext cx="1" cy="427972"/>
              </a:xfrm>
              <a:prstGeom prst="line">
                <a:avLst/>
              </a:prstGeom>
              <a:noFill/>
              <a:ln w="25400" cap="flat">
                <a:solidFill>
                  <a:srgbClr val="000000"/>
                </a:solidFill>
                <a:custDash>
                  <a:ds d="200000" sp="200000"/>
                </a:custDash>
                <a:round/>
                <a:headEnd type="stealth"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grpSp>
        <p:sp>
          <p:nvSpPr>
            <p:cNvPr id="179" name="Shape 179"/>
            <p:cNvSpPr/>
            <p:nvPr/>
          </p:nvSpPr>
          <p:spPr>
            <a:xfrm>
              <a:off x="5994400" y="2641600"/>
              <a:ext cx="381308" cy="3683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L1</a:t>
              </a:r>
            </a:p>
          </p:txBody>
        </p:sp>
        <p:sp>
          <p:nvSpPr>
            <p:cNvPr id="180" name="Shape 180"/>
            <p:cNvSpPr/>
            <p:nvPr/>
          </p:nvSpPr>
          <p:spPr>
            <a:xfrm flipV="1">
              <a:off x="6979344" y="2825703"/>
              <a:ext cx="2865290" cy="7142"/>
            </a:xfrm>
            <a:prstGeom prst="line">
              <a:avLst/>
            </a:prstGeom>
            <a:noFill/>
            <a:ln w="25400" cap="flat">
              <a:solidFill>
                <a:srgbClr val="000000"/>
              </a:solidFill>
              <a:custDash>
                <a:ds d="200000" sp="200000"/>
              </a:custDash>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81" name="Shape 181"/>
            <p:cNvSpPr/>
            <p:nvPr/>
          </p:nvSpPr>
          <p:spPr>
            <a:xfrm flipH="1">
              <a:off x="9830048" y="2512094"/>
              <a:ext cx="3027" cy="328878"/>
            </a:xfrm>
            <a:prstGeom prst="line">
              <a:avLst/>
            </a:prstGeom>
            <a:noFill/>
            <a:ln w="25400" cap="flat">
              <a:solidFill>
                <a:srgbClr val="000000"/>
              </a:solidFill>
              <a:custDash>
                <a:ds d="200000" sp="200000"/>
              </a:custDash>
              <a:round/>
              <a:headEnd type="stealth"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182" name="Shape 182"/>
            <p:cNvSpPr/>
            <p:nvPr/>
          </p:nvSpPr>
          <p:spPr>
            <a:xfrm>
              <a:off x="8229600" y="2641600"/>
              <a:ext cx="381308" cy="3683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L2</a:t>
              </a:r>
            </a:p>
          </p:txBody>
        </p:sp>
      </p:gr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prstGeom prst="rect">
            <a:avLst/>
          </a:prstGeom>
        </p:spPr>
        <p:txBody>
          <a:bodyPr/>
          <a:lstStyle/>
          <a:p>
            <a:pPr/>
            <a:r>
              <a:t>Continuity …</a:t>
            </a:r>
          </a:p>
        </p:txBody>
      </p:sp>
      <p:sp>
        <p:nvSpPr>
          <p:cNvPr id="394" name="Shape 3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Shape 395"/>
          <p:cNvSpPr/>
          <p:nvPr/>
        </p:nvSpPr>
        <p:spPr>
          <a:xfrm>
            <a:off x="1379772" y="2346337"/>
            <a:ext cx="10245255"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r>
              <a:t>NIST Supported initial transition from NSF funding</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pPr/>
            <a:r>
              <a:t>Expansion …</a:t>
            </a:r>
          </a:p>
        </p:txBody>
      </p:sp>
      <p:sp>
        <p:nvSpPr>
          <p:cNvPr id="398" name="Shape 3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Shape 399"/>
          <p:cNvSpPr/>
          <p:nvPr/>
        </p:nvSpPr>
        <p:spPr>
          <a:xfrm>
            <a:off x="1507331" y="4169717"/>
            <a:ext cx="9701213" cy="115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66986">
              <a:defRPr>
                <a:latin typeface="Arial"/>
                <a:ea typeface="Arial"/>
                <a:cs typeface="Arial"/>
                <a:sym typeface="Arial"/>
              </a:defRPr>
            </a:pPr>
            <a:r>
              <a:t>Now 7 active facilities</a:t>
            </a:r>
          </a:p>
          <a:p>
            <a:pPr defTabSz="866986">
              <a:defRPr>
                <a:latin typeface="Arial"/>
                <a:ea typeface="Arial"/>
                <a:cs typeface="Arial"/>
                <a:sym typeface="Arial"/>
              </a:defRPr>
            </a:pPr>
            <a:r>
              <a:t>ORNL, ISIS, NIST, ESS, ILL, TUD/RID, ANSTO</a:t>
            </a:r>
          </a:p>
        </p:txBody>
      </p:sp>
      <p:sp>
        <p:nvSpPr>
          <p:cNvPr id="400" name="Shape 400"/>
          <p:cNvSpPr/>
          <p:nvPr/>
        </p:nvSpPr>
        <p:spPr>
          <a:xfrm>
            <a:off x="1379772" y="2346337"/>
            <a:ext cx="10245255"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r>
              <a:t>NIST Supported initial transition from NSF funding</a:t>
            </a:r>
          </a:p>
        </p:txBody>
      </p:sp>
      <p:sp>
        <p:nvSpPr>
          <p:cNvPr id="401" name="Shape 401"/>
          <p:cNvSpPr/>
          <p:nvPr/>
        </p:nvSpPr>
        <p:spPr>
          <a:xfrm>
            <a:off x="2540607" y="6526498"/>
            <a:ext cx="7634661" cy="16868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66986">
              <a:defRPr>
                <a:latin typeface="Arial"/>
                <a:ea typeface="Arial"/>
                <a:cs typeface="Arial"/>
                <a:sym typeface="Arial"/>
              </a:defRPr>
            </a:pPr>
            <a:r>
              <a:t>SINE2020 Funding at ESS</a:t>
            </a:r>
          </a:p>
          <a:p>
            <a:pPr defTabSz="866986">
              <a:defRPr>
                <a:latin typeface="Arial"/>
                <a:ea typeface="Arial"/>
                <a:cs typeface="Arial"/>
                <a:sym typeface="Arial"/>
              </a:defRPr>
            </a:pPr>
            <a:r>
              <a:t>First major investment since DANSE</a:t>
            </a:r>
          </a:p>
          <a:p>
            <a:pPr defTabSz="866986">
              <a:defRPr>
                <a:latin typeface="Arial"/>
                <a:ea typeface="Arial"/>
                <a:cs typeface="Arial"/>
                <a:sym typeface="Arial"/>
              </a:defRPr>
            </a:pPr>
            <a:r>
              <a:rPr u="sng">
                <a:hlinkClick r:id="rId2" invalidUrl="" action="" tgtFrame="" tooltip="" history="1" highlightClick="0" endSnd="0"/>
              </a:rPr>
              <a:t>http://sine2020.eu</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title"/>
          </p:nvPr>
        </p:nvSpPr>
        <p:spPr>
          <a:prstGeom prst="rect">
            <a:avLst/>
          </a:prstGeom>
        </p:spPr>
        <p:txBody>
          <a:bodyPr/>
          <a:lstStyle/>
          <a:p>
            <a:pPr/>
            <a:r>
              <a:t>Development Model</a:t>
            </a:r>
          </a:p>
        </p:txBody>
      </p:sp>
      <p:sp>
        <p:nvSpPr>
          <p:cNvPr id="404" name="Shape 4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Shape 405"/>
          <p:cNvSpPr/>
          <p:nvPr/>
        </p:nvSpPr>
        <p:spPr>
          <a:xfrm>
            <a:off x="1336575" y="2240103"/>
            <a:ext cx="10331649"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r>
              <a:t>Code is open source and publicly hosted at Github</a:t>
            </a:r>
          </a:p>
        </p:txBody>
      </p:sp>
      <p:sp>
        <p:nvSpPr>
          <p:cNvPr id="406" name="Shape 406"/>
          <p:cNvSpPr/>
          <p:nvPr/>
        </p:nvSpPr>
        <p:spPr>
          <a:xfrm>
            <a:off x="1777832" y="5012359"/>
            <a:ext cx="9161366" cy="1661535"/>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spAutoFit/>
          </a:bodyPr>
          <a:lstStyle/>
          <a:p>
            <a:pPr defTabSz="866986">
              <a:defRPr sz="2600">
                <a:latin typeface="Arial"/>
                <a:ea typeface="Arial"/>
                <a:cs typeface="Arial"/>
                <a:sym typeface="Arial"/>
              </a:defRPr>
            </a:pPr>
            <a:r>
              <a:t>1</a:t>
            </a:r>
            <a:r>
              <a:rPr baseline="30769"/>
              <a:t>st</a:t>
            </a:r>
            <a:r>
              <a:t> at NIST April 2013</a:t>
            </a:r>
          </a:p>
          <a:p>
            <a:pPr defTabSz="866986">
              <a:defRPr sz="2600">
                <a:latin typeface="Arial"/>
                <a:ea typeface="Arial"/>
                <a:cs typeface="Arial"/>
                <a:sym typeface="Arial"/>
              </a:defRPr>
            </a:pPr>
            <a:r>
              <a:t>2</a:t>
            </a:r>
            <a:r>
              <a:rPr baseline="30769"/>
              <a:t>nd</a:t>
            </a:r>
            <a:r>
              <a:t> at ISIS April 2014</a:t>
            </a:r>
          </a:p>
          <a:p>
            <a:pPr defTabSz="866986">
              <a:defRPr sz="2600">
                <a:latin typeface="Arial"/>
                <a:ea typeface="Arial"/>
                <a:cs typeface="Arial"/>
                <a:sym typeface="Arial"/>
              </a:defRPr>
            </a:pPr>
            <a:r>
              <a:t>3</a:t>
            </a:r>
            <a:r>
              <a:rPr baseline="30769"/>
              <a:t>rd</a:t>
            </a:r>
            <a:r>
              <a:t> at ESS Feb 2015</a:t>
            </a:r>
          </a:p>
          <a:p>
            <a:pPr defTabSz="866986">
              <a:defRPr sz="2600">
                <a:latin typeface="Arial"/>
                <a:ea typeface="Arial"/>
                <a:cs typeface="Arial"/>
                <a:sym typeface="Arial"/>
              </a:defRPr>
            </a:pPr>
            <a:r>
              <a:t>4</a:t>
            </a:r>
            <a:r>
              <a:rPr baseline="31999"/>
              <a:t>th</a:t>
            </a:r>
            <a:r>
              <a:t> in Delft hosted by TU Delft / RID March 2016</a:t>
            </a:r>
          </a:p>
        </p:txBody>
      </p:sp>
      <p:sp>
        <p:nvSpPr>
          <p:cNvPr id="407" name="Shape 407"/>
          <p:cNvSpPr/>
          <p:nvPr/>
        </p:nvSpPr>
        <p:spPr>
          <a:xfrm>
            <a:off x="1402544" y="1439468"/>
            <a:ext cx="10199713"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66986">
              <a:defRPr b="1">
                <a:latin typeface="Arial"/>
                <a:ea typeface="Arial"/>
                <a:cs typeface="Arial"/>
                <a:sym typeface="Arial"/>
              </a:defRPr>
            </a:lvl1pPr>
          </a:lstStyle>
          <a:p>
            <a:pPr/>
            <a:r>
              <a:t>Open, Collaborative, Community Development</a:t>
            </a:r>
          </a:p>
        </p:txBody>
      </p:sp>
      <p:sp>
        <p:nvSpPr>
          <p:cNvPr id="408" name="Shape 408"/>
          <p:cNvSpPr/>
          <p:nvPr/>
        </p:nvSpPr>
        <p:spPr>
          <a:xfrm>
            <a:off x="3671348" y="3310379"/>
            <a:ext cx="5374334"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r>
              <a:t>Bi-weekly developer calls </a:t>
            </a:r>
          </a:p>
        </p:txBody>
      </p:sp>
      <p:sp>
        <p:nvSpPr>
          <p:cNvPr id="409" name="Shape 409"/>
          <p:cNvSpPr/>
          <p:nvPr/>
        </p:nvSpPr>
        <p:spPr>
          <a:xfrm>
            <a:off x="4967269" y="4304455"/>
            <a:ext cx="2782492" cy="6200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r>
              <a:t>Code Camps</a:t>
            </a:r>
          </a:p>
        </p:txBody>
      </p:sp>
      <p:sp>
        <p:nvSpPr>
          <p:cNvPr id="410" name="Shape 410"/>
          <p:cNvSpPr/>
          <p:nvPr/>
        </p:nvSpPr>
        <p:spPr>
          <a:xfrm>
            <a:off x="4598250" y="7169441"/>
            <a:ext cx="3520530"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r>
              <a:t>5 Year Roadmap</a:t>
            </a:r>
          </a:p>
        </p:txBody>
      </p:sp>
      <p:sp>
        <p:nvSpPr>
          <p:cNvPr id="411" name="Shape 411"/>
          <p:cNvSpPr/>
          <p:nvPr/>
        </p:nvSpPr>
        <p:spPr>
          <a:xfrm>
            <a:off x="6901466" y="8384799"/>
            <a:ext cx="5620569"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latin typeface="Arial"/>
                <a:ea typeface="Arial"/>
                <a:cs typeface="Arial"/>
                <a:sym typeface="Arial"/>
              </a:defRPr>
            </a:pPr>
            <a:r>
              <a:rPr u="sng">
                <a:hlinkClick r:id="rId2" invalidUrl="" action="" tgtFrame="" tooltip="" history="1" highlightClick="0" endSnd="0"/>
              </a:rPr>
              <a:t>http://github.com/SasView</a:t>
            </a:r>
          </a:p>
        </p:txBody>
      </p:sp>
      <p:sp>
        <p:nvSpPr>
          <p:cNvPr id="412" name="Shape 412"/>
          <p:cNvSpPr/>
          <p:nvPr/>
        </p:nvSpPr>
        <p:spPr>
          <a:xfrm>
            <a:off x="424420" y="8384799"/>
            <a:ext cx="4967586" cy="620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a:latin typeface="Arial"/>
                <a:ea typeface="Arial"/>
                <a:cs typeface="Arial"/>
                <a:sym typeface="Arial"/>
              </a:defRPr>
            </a:pPr>
            <a:r>
              <a:rPr u="sng">
                <a:hlinkClick r:id="rId3" invalidUrl="" action="" tgtFrame="" tooltip="" history="1" highlightClick="0" endSnd="0"/>
              </a:rPr>
              <a:t>http://www.sasview.org</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pPr/>
            <a:r>
              <a:t>The Future … is Now!</a:t>
            </a:r>
          </a:p>
        </p:txBody>
      </p:sp>
      <p:sp>
        <p:nvSpPr>
          <p:cNvPr id="415" name="Shape 4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Shape 416"/>
          <p:cNvSpPr/>
          <p:nvPr/>
        </p:nvSpPr>
        <p:spPr>
          <a:xfrm>
            <a:off x="2496436" y="1589058"/>
            <a:ext cx="8011928" cy="22481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latin typeface="Arial"/>
                <a:ea typeface="Arial"/>
                <a:cs typeface="Arial"/>
                <a:sym typeface="Arial"/>
              </a:defRPr>
            </a:pPr>
            <a:r>
              <a:t>SESANS</a:t>
            </a:r>
          </a:p>
          <a:p>
            <a:pPr marL="444500" indent="-444500" algn="l">
              <a:buSzPct val="75000"/>
              <a:buChar char="•"/>
              <a:defRPr sz="3000">
                <a:latin typeface="Arial"/>
                <a:ea typeface="Arial"/>
                <a:cs typeface="Arial"/>
                <a:sym typeface="Arial"/>
              </a:defRPr>
            </a:pPr>
            <a:r>
              <a:t>Automatic transform of SANS model to P(z)</a:t>
            </a:r>
          </a:p>
          <a:p>
            <a:pPr marL="444500" indent="-444500" algn="l">
              <a:buSzPct val="75000"/>
              <a:buChar char="•"/>
              <a:defRPr sz="3000">
                <a:latin typeface="Arial"/>
                <a:ea typeface="Arial"/>
                <a:cs typeface="Arial"/>
                <a:sym typeface="Arial"/>
              </a:defRPr>
            </a:pPr>
            <a:r>
              <a:t>Example scripts for fitting SESANS data</a:t>
            </a:r>
          </a:p>
          <a:p>
            <a:pPr marL="444500" indent="-444500" algn="l">
              <a:buSzPct val="75000"/>
              <a:buChar char="•"/>
              <a:defRPr sz="3000">
                <a:latin typeface="Arial"/>
                <a:ea typeface="Arial"/>
                <a:cs typeface="Arial"/>
                <a:sym typeface="Arial"/>
              </a:defRPr>
            </a:pPr>
            <a:r>
              <a:t>Simultaneous fitting of SANS &amp; SESANS</a:t>
            </a:r>
          </a:p>
          <a:p>
            <a:pPr marL="444500" indent="-444500" algn="l">
              <a:buSzPct val="75000"/>
              <a:buChar char="•"/>
              <a:defRPr sz="3000">
                <a:latin typeface="Arial"/>
                <a:ea typeface="Arial"/>
                <a:cs typeface="Arial"/>
                <a:sym typeface="Arial"/>
              </a:defRPr>
            </a:pPr>
            <a:r>
              <a:t>Integration of SESANS fitting into GUI</a:t>
            </a:r>
          </a:p>
        </p:txBody>
      </p:sp>
      <p:sp>
        <p:nvSpPr>
          <p:cNvPr id="417" name="Shape 417"/>
          <p:cNvSpPr/>
          <p:nvPr/>
        </p:nvSpPr>
        <p:spPr>
          <a:xfrm>
            <a:off x="2950982" y="4283251"/>
            <a:ext cx="7102836" cy="2679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latin typeface="Arial"/>
                <a:ea typeface="Arial"/>
                <a:cs typeface="Arial"/>
                <a:sym typeface="Arial"/>
              </a:defRPr>
            </a:pPr>
            <a:r>
              <a:t>Models</a:t>
            </a:r>
            <a:endParaRPr b="0"/>
          </a:p>
          <a:p>
            <a:pPr marL="444500" indent="-444500" algn="l">
              <a:buSzPct val="75000"/>
              <a:buChar char="•"/>
              <a:defRPr b="1" sz="3000">
                <a:latin typeface="Arial"/>
                <a:ea typeface="Arial"/>
                <a:cs typeface="Arial"/>
                <a:sym typeface="Arial"/>
              </a:defRPr>
            </a:pPr>
            <a:r>
              <a:rPr b="0"/>
              <a:t>New models</a:t>
            </a:r>
            <a:endParaRPr b="0"/>
          </a:p>
          <a:p>
            <a:pPr marL="444500" indent="-444500" algn="l">
              <a:buSzPct val="75000"/>
              <a:buChar char="•"/>
              <a:defRPr b="1" sz="3000">
                <a:latin typeface="Arial"/>
                <a:ea typeface="Arial"/>
                <a:cs typeface="Arial"/>
                <a:sym typeface="Arial"/>
              </a:defRPr>
            </a:pPr>
            <a:r>
              <a:rPr b="0"/>
              <a:t>New model package (sasmodels) </a:t>
            </a:r>
            <a:endParaRPr b="0"/>
          </a:p>
          <a:p>
            <a:pPr lvl="1" marL="889000" indent="-444500" algn="l">
              <a:buSzPct val="75000"/>
              <a:buChar char="•"/>
              <a:defRPr b="1" sz="3000">
                <a:latin typeface="Arial"/>
                <a:ea typeface="Arial"/>
                <a:cs typeface="Arial"/>
                <a:sym typeface="Arial"/>
              </a:defRPr>
            </a:pPr>
            <a:r>
              <a:rPr b="0"/>
              <a:t>separation of models from GUI </a:t>
            </a:r>
            <a:endParaRPr b="0"/>
          </a:p>
          <a:p>
            <a:pPr lvl="1" marL="889000" indent="-444500" algn="l">
              <a:buSzPct val="75000"/>
              <a:buChar char="•"/>
              <a:defRPr b="1" sz="3000">
                <a:latin typeface="Arial"/>
                <a:ea typeface="Arial"/>
                <a:cs typeface="Arial"/>
                <a:sym typeface="Arial"/>
              </a:defRPr>
            </a:pPr>
            <a:r>
              <a:rPr b="0"/>
              <a:t>simpler addition of models by users</a:t>
            </a:r>
            <a:endParaRPr b="0"/>
          </a:p>
          <a:p>
            <a:pPr lvl="1" marL="889000" indent="-444500" algn="l">
              <a:buSzPct val="75000"/>
              <a:buChar char="•"/>
              <a:defRPr b="1" sz="3000">
                <a:latin typeface="Arial"/>
                <a:ea typeface="Arial"/>
                <a:cs typeface="Arial"/>
                <a:sym typeface="Arial"/>
              </a:defRPr>
            </a:pPr>
            <a:r>
              <a:rPr b="0"/>
              <a:t>speed! GPU and parallel processing</a:t>
            </a:r>
          </a:p>
        </p:txBody>
      </p:sp>
      <p:sp>
        <p:nvSpPr>
          <p:cNvPr id="418" name="Shape 418"/>
          <p:cNvSpPr/>
          <p:nvPr/>
        </p:nvSpPr>
        <p:spPr>
          <a:xfrm>
            <a:off x="2438823" y="7570197"/>
            <a:ext cx="8353488" cy="9527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latin typeface="Arial"/>
                <a:ea typeface="Arial"/>
                <a:cs typeface="Arial"/>
                <a:sym typeface="Arial"/>
              </a:defRPr>
            </a:pPr>
            <a:r>
              <a:t>Documentation</a:t>
            </a:r>
            <a:endParaRPr b="0"/>
          </a:p>
          <a:p>
            <a:pPr marL="444500" indent="-444500" algn="l">
              <a:buSzPct val="75000"/>
              <a:buChar char="•"/>
              <a:defRPr b="1" sz="3000">
                <a:latin typeface="Arial"/>
                <a:ea typeface="Arial"/>
                <a:cs typeface="Arial"/>
                <a:sym typeface="Arial"/>
              </a:defRPr>
            </a:pPr>
            <a:r>
              <a:rPr b="0"/>
              <a:t>Enhanced, updated documentation for models</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title"/>
          </p:nvPr>
        </p:nvSpPr>
        <p:spPr>
          <a:prstGeom prst="rect">
            <a:avLst/>
          </a:prstGeom>
        </p:spPr>
        <p:txBody>
          <a:bodyPr/>
          <a:lstStyle/>
          <a:p>
            <a:pPr/>
            <a:r>
              <a:t>Current Development Team</a:t>
            </a:r>
          </a:p>
        </p:txBody>
      </p:sp>
      <p:sp>
        <p:nvSpPr>
          <p:cNvPr id="421" name="Shape 4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2" name="Shape 422"/>
          <p:cNvSpPr/>
          <p:nvPr/>
        </p:nvSpPr>
        <p:spPr>
          <a:xfrm>
            <a:off x="7390230" y="1562396"/>
            <a:ext cx="4669285" cy="47144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defRPr sz="2400">
                <a:latin typeface="Arial"/>
                <a:ea typeface="Arial"/>
                <a:cs typeface="Arial"/>
                <a:sym typeface="Arial"/>
              </a:defRPr>
            </a:pPr>
            <a:r>
              <a:t>Jurrian Bakker (TUD)</a:t>
            </a:r>
          </a:p>
          <a:p>
            <a:pPr marL="444500" indent="-444500" algn="l">
              <a:buSzPct val="75000"/>
              <a:buChar char="•"/>
              <a:defRPr sz="2400">
                <a:latin typeface="Arial"/>
                <a:ea typeface="Arial"/>
                <a:cs typeface="Arial"/>
                <a:sym typeface="Arial"/>
              </a:defRPr>
            </a:pPr>
            <a:r>
              <a:t>Wim Bouwman (TUD)</a:t>
            </a:r>
          </a:p>
          <a:p>
            <a:pPr marL="444500" indent="-444500" algn="l">
              <a:buSzPct val="75000"/>
              <a:buChar char="•"/>
              <a:defRPr sz="2400">
                <a:latin typeface="Arial"/>
                <a:ea typeface="Arial"/>
                <a:cs typeface="Arial"/>
                <a:sym typeface="Arial"/>
              </a:defRPr>
            </a:pPr>
            <a:r>
              <a:t>Miguel Gonzales (ILL)</a:t>
            </a:r>
          </a:p>
          <a:p>
            <a:pPr marL="444500" indent="-444500" algn="l">
              <a:buSzPct val="75000"/>
              <a:buChar char="•"/>
              <a:defRPr sz="2400">
                <a:latin typeface="Arial"/>
                <a:ea typeface="Arial"/>
                <a:cs typeface="Arial"/>
                <a:sym typeface="Arial"/>
              </a:defRPr>
            </a:pPr>
            <a:r>
              <a:t>Richard Heenan (ISIS)</a:t>
            </a:r>
          </a:p>
          <a:p>
            <a:pPr marL="444500" indent="-444500" algn="l">
              <a:buSzPct val="75000"/>
              <a:buChar char="•"/>
              <a:defRPr sz="2400">
                <a:latin typeface="Arial"/>
                <a:ea typeface="Arial"/>
                <a:cs typeface="Arial"/>
                <a:sym typeface="Arial"/>
              </a:defRPr>
            </a:pPr>
            <a:r>
              <a:t>Paul Kienzle (NIST)</a:t>
            </a:r>
          </a:p>
          <a:p>
            <a:pPr marL="444500" indent="-444500" algn="l">
              <a:buSzPct val="75000"/>
              <a:buChar char="•"/>
              <a:defRPr sz="2400">
                <a:latin typeface="Arial"/>
                <a:ea typeface="Arial"/>
                <a:cs typeface="Arial"/>
                <a:sym typeface="Arial"/>
              </a:defRPr>
            </a:pPr>
            <a:r>
              <a:t>Jeff Kryzwon (NIST)</a:t>
            </a:r>
          </a:p>
          <a:p>
            <a:pPr marL="444500" indent="-444500" algn="l">
              <a:buSzPct val="75000"/>
              <a:buChar char="•"/>
              <a:defRPr sz="2400">
                <a:latin typeface="Arial"/>
                <a:ea typeface="Arial"/>
                <a:cs typeface="Arial"/>
                <a:sym typeface="Arial"/>
              </a:defRPr>
            </a:pPr>
            <a:r>
              <a:t>Ricardo Leal (ORNL)</a:t>
            </a:r>
          </a:p>
          <a:p>
            <a:pPr marL="444500" indent="-444500" algn="l">
              <a:buSzPct val="75000"/>
              <a:buChar char="•"/>
              <a:defRPr sz="2400">
                <a:latin typeface="Arial"/>
                <a:ea typeface="Arial"/>
                <a:cs typeface="Arial"/>
                <a:sym typeface="Arial"/>
              </a:defRPr>
            </a:pPr>
            <a:r>
              <a:t>David Manicke (ANSTO)</a:t>
            </a:r>
          </a:p>
          <a:p>
            <a:pPr marL="444500" indent="-444500" algn="l">
              <a:buSzPct val="75000"/>
              <a:buChar char="•"/>
              <a:defRPr sz="2400">
                <a:latin typeface="Arial"/>
                <a:ea typeface="Arial"/>
                <a:cs typeface="Arial"/>
                <a:sym typeface="Arial"/>
              </a:defRPr>
            </a:pPr>
            <a:r>
              <a:t>Torben Nielsen (ESS)</a:t>
            </a:r>
          </a:p>
          <a:p>
            <a:pPr marL="444500" indent="-444500" algn="l">
              <a:buSzPct val="75000"/>
              <a:buChar char="•"/>
              <a:defRPr sz="2400">
                <a:latin typeface="Arial"/>
                <a:ea typeface="Arial"/>
                <a:cs typeface="Arial"/>
                <a:sym typeface="Arial"/>
              </a:defRPr>
            </a:pPr>
            <a:r>
              <a:t>Steve Parnell (TUD)</a:t>
            </a:r>
          </a:p>
          <a:p>
            <a:pPr marL="444500" indent="-444500" algn="l">
              <a:buSzPct val="75000"/>
              <a:buChar char="•"/>
              <a:defRPr sz="2400">
                <a:latin typeface="Arial"/>
                <a:ea typeface="Arial"/>
                <a:cs typeface="Arial"/>
                <a:sym typeface="Arial"/>
              </a:defRPr>
            </a:pPr>
            <a:r>
              <a:t>Wojciech Potrzebowski (ESS)</a:t>
            </a:r>
          </a:p>
          <a:p>
            <a:pPr marL="444500" indent="-444500" algn="l">
              <a:buSzPct val="75000"/>
              <a:buChar char="•"/>
              <a:defRPr sz="2400">
                <a:latin typeface="Arial"/>
                <a:ea typeface="Arial"/>
                <a:cs typeface="Arial"/>
                <a:sym typeface="Arial"/>
              </a:defRPr>
            </a:pPr>
            <a:r>
              <a:t>Piotr Rozyczko (ESS)</a:t>
            </a:r>
          </a:p>
          <a:p>
            <a:pPr marL="444500" indent="-444500" algn="l">
              <a:buSzPct val="75000"/>
              <a:buChar char="•"/>
              <a:defRPr sz="2400">
                <a:latin typeface="Arial"/>
                <a:ea typeface="Arial"/>
                <a:cs typeface="Arial"/>
                <a:sym typeface="Arial"/>
              </a:defRPr>
            </a:pPr>
            <a:r>
              <a:t>Adam Washington (Sheffield)</a:t>
            </a:r>
          </a:p>
        </p:txBody>
      </p:sp>
      <p:sp>
        <p:nvSpPr>
          <p:cNvPr id="423" name="Shape 423"/>
          <p:cNvSpPr/>
          <p:nvPr/>
        </p:nvSpPr>
        <p:spPr>
          <a:xfrm>
            <a:off x="4978269" y="8407144"/>
            <a:ext cx="3048262" cy="6937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atin typeface="Arial"/>
                <a:ea typeface="Arial"/>
                <a:cs typeface="Arial"/>
                <a:sym typeface="Arial"/>
              </a:defRPr>
            </a:lvl1pPr>
          </a:lstStyle>
          <a:p>
            <a:pPr/>
            <a:r>
              <a:t>Questions?</a:t>
            </a:r>
          </a:p>
        </p:txBody>
      </p:sp>
      <p:sp>
        <p:nvSpPr>
          <p:cNvPr id="424" name="Shape 424"/>
          <p:cNvSpPr/>
          <p:nvPr/>
        </p:nvSpPr>
        <p:spPr>
          <a:xfrm>
            <a:off x="1841382" y="1601147"/>
            <a:ext cx="3912791" cy="151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defRPr sz="2400">
                <a:solidFill>
                  <a:schemeClr val="accent1"/>
                </a:solidFill>
                <a:latin typeface="Arial"/>
                <a:ea typeface="Arial"/>
                <a:cs typeface="Arial"/>
                <a:sym typeface="Arial"/>
              </a:defRPr>
            </a:pPr>
            <a:r>
              <a:t>Paul Butler (NIST)</a:t>
            </a:r>
          </a:p>
          <a:p>
            <a:pPr marL="444500" indent="-444500" algn="l">
              <a:buSzPct val="75000"/>
              <a:buChar char="•"/>
              <a:defRPr sz="2400">
                <a:solidFill>
                  <a:schemeClr val="accent1"/>
                </a:solidFill>
                <a:latin typeface="Arial"/>
                <a:ea typeface="Arial"/>
                <a:cs typeface="Arial"/>
                <a:sym typeface="Arial"/>
              </a:defRPr>
            </a:pPr>
            <a:r>
              <a:t>Mathieu Doucet (ORNL)</a:t>
            </a:r>
          </a:p>
          <a:p>
            <a:pPr marL="444500" indent="-444500" algn="l">
              <a:buSzPct val="75000"/>
              <a:buChar char="•"/>
              <a:defRPr sz="2400">
                <a:solidFill>
                  <a:schemeClr val="accent1"/>
                </a:solidFill>
                <a:latin typeface="Arial"/>
                <a:ea typeface="Arial"/>
                <a:cs typeface="Arial"/>
                <a:sym typeface="Arial"/>
              </a:defRPr>
            </a:pPr>
            <a:r>
              <a:t>Steve King (ISIS)</a:t>
            </a:r>
          </a:p>
          <a:p>
            <a:pPr marL="444500" indent="-444500" algn="l">
              <a:buSzPct val="75000"/>
              <a:buChar char="•"/>
              <a:defRPr sz="2400">
                <a:solidFill>
                  <a:schemeClr val="accent1"/>
                </a:solidFill>
                <a:latin typeface="Arial"/>
                <a:ea typeface="Arial"/>
                <a:cs typeface="Arial"/>
                <a:sym typeface="Arial"/>
              </a:defRPr>
            </a:pPr>
            <a:r>
              <a:t>Andrew Jackson (ESS)</a:t>
            </a:r>
          </a:p>
        </p:txBody>
      </p:sp>
      <p:pic>
        <p:nvPicPr>
          <p:cNvPr id="425" name="OMD08726.jpg"/>
          <p:cNvPicPr>
            <a:picLocks noChangeAspect="1"/>
          </p:cNvPicPr>
          <p:nvPr/>
        </p:nvPicPr>
        <p:blipFill>
          <a:blip r:embed="rId2">
            <a:extLst/>
          </a:blip>
          <a:stretch>
            <a:fillRect/>
          </a:stretch>
        </p:blipFill>
        <p:spPr>
          <a:xfrm>
            <a:off x="510213" y="3349939"/>
            <a:ext cx="6575129" cy="4822444"/>
          </a:xfrm>
          <a:prstGeom prst="rect">
            <a:avLst/>
          </a:prstGeom>
          <a:ln w="12700">
            <a:miter lim="400000"/>
          </a:ln>
        </p:spPr>
      </p:pic>
      <p:sp>
        <p:nvSpPr>
          <p:cNvPr id="426" name="Shape 426"/>
          <p:cNvSpPr/>
          <p:nvPr/>
        </p:nvSpPr>
        <p:spPr>
          <a:xfrm>
            <a:off x="7350373" y="7009183"/>
            <a:ext cx="5783083" cy="11584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buSzPct val="75000"/>
              <a:buChar char="•"/>
              <a:defRPr sz="2400">
                <a:latin typeface="Arial"/>
                <a:ea typeface="Arial"/>
                <a:cs typeface="Arial"/>
                <a:sym typeface="Arial"/>
              </a:defRPr>
            </a:lvl1pPr>
          </a:lstStyle>
          <a:p>
            <a:pPr/>
            <a:r>
              <a:t>and thanks to the many previous contributors, particularly Jae Hie Cho and Alina Gervaise</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0" name="Shape 430"/>
          <p:cNvSpPr/>
          <p:nvPr/>
        </p:nvSpPr>
        <p:spPr>
          <a:xfrm>
            <a:off x="330200" y="4610100"/>
            <a:ext cx="5943600" cy="4381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For a general two phase system, the Rayleigh-Gans equation leads to the result that : </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and we see that as a result of the </a:t>
            </a:r>
            <a:r>
              <a:rPr>
                <a:latin typeface="Gill Sans SemiBold"/>
                <a:ea typeface="Gill Sans SemiBold"/>
                <a:cs typeface="Gill Sans SemiBold"/>
                <a:sym typeface="Gill Sans SemiBold"/>
              </a:rPr>
              <a:t>macroscopic cross section </a:t>
            </a:r>
            <a:r>
              <a:t>being a function of the square of the amplitude of the fourier transform of the SLD distribution, we are only sensitive to the absolute difference in SLD between the phases and not the sign. </a:t>
            </a:r>
          </a:p>
        </p:txBody>
      </p:sp>
      <p:pic>
        <p:nvPicPr>
          <p:cNvPr id="431" name="twophase.pdf"/>
          <p:cNvPicPr>
            <a:picLocks noChangeAspect="1"/>
          </p:cNvPicPr>
          <p:nvPr/>
        </p:nvPicPr>
        <p:blipFill>
          <a:blip r:embed="rId2">
            <a:extLst/>
          </a:blip>
          <a:stretch>
            <a:fillRect/>
          </a:stretch>
        </p:blipFill>
        <p:spPr>
          <a:xfrm>
            <a:off x="1066800" y="1714500"/>
            <a:ext cx="3810000" cy="2540000"/>
          </a:xfrm>
          <a:prstGeom prst="rect">
            <a:avLst/>
          </a:prstGeom>
          <a:ln w="25400"/>
        </p:spPr>
      </p:pic>
      <p:pic>
        <p:nvPicPr>
          <p:cNvPr id="432" name="babinet.pdf"/>
          <p:cNvPicPr>
            <a:picLocks noChangeAspect="1"/>
          </p:cNvPicPr>
          <p:nvPr/>
        </p:nvPicPr>
        <p:blipFill>
          <a:blip r:embed="rId3">
            <a:extLst/>
          </a:blip>
          <a:stretch>
            <a:fillRect/>
          </a:stretch>
        </p:blipFill>
        <p:spPr>
          <a:xfrm>
            <a:off x="6883400" y="1778000"/>
            <a:ext cx="5588001" cy="2540001"/>
          </a:xfrm>
          <a:prstGeom prst="rect">
            <a:avLst/>
          </a:prstGeom>
          <a:ln w="25400"/>
        </p:spPr>
      </p:pic>
      <p:sp>
        <p:nvSpPr>
          <p:cNvPr id="433" name="Shape 433"/>
          <p:cNvSpPr/>
          <p:nvPr>
            <p:ph type="title"/>
          </p:nvPr>
        </p:nvSpPr>
        <p:spPr>
          <a:prstGeom prst="rect">
            <a:avLst/>
          </a:prstGeom>
        </p:spPr>
        <p:txBody>
          <a:bodyPr/>
          <a:lstStyle/>
          <a:p>
            <a:pPr/>
            <a:r>
              <a:t>Small Angle Scattering</a:t>
            </a:r>
          </a:p>
        </p:txBody>
      </p:sp>
      <p:sp>
        <p:nvSpPr>
          <p:cNvPr id="434" name="Shape 4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5" name="droppedImage.pdf"/>
          <p:cNvPicPr>
            <a:picLocks noChangeAspect="1"/>
          </p:cNvPicPr>
          <p:nvPr/>
        </p:nvPicPr>
        <p:blipFill>
          <a:blip r:embed="rId4">
            <a:extLst/>
          </a:blip>
          <a:stretch>
            <a:fillRect/>
          </a:stretch>
        </p:blipFill>
        <p:spPr>
          <a:xfrm>
            <a:off x="939800" y="5549900"/>
            <a:ext cx="4724400" cy="1016000"/>
          </a:xfrm>
          <a:prstGeom prst="rect">
            <a:avLst/>
          </a:prstGeom>
          <a:ln w="25400"/>
        </p:spPr>
      </p:pic>
      <p:sp>
        <p:nvSpPr>
          <p:cNvPr id="436" name="Shape 436"/>
          <p:cNvSpPr/>
          <p:nvPr/>
        </p:nvSpPr>
        <p:spPr>
          <a:xfrm>
            <a:off x="6565900" y="4610100"/>
            <a:ext cx="6210300" cy="4394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This is known as </a:t>
            </a:r>
            <a:r>
              <a:rPr>
                <a:latin typeface="Gill Sans SemiBold"/>
                <a:ea typeface="Gill Sans SemiBold"/>
                <a:cs typeface="Gill Sans SemiBold"/>
                <a:sym typeface="Gill Sans SemiBold"/>
              </a:rPr>
              <a:t>Babinet’s Principle</a:t>
            </a:r>
            <a:r>
              <a:t> and means that small angle scattering cannot determine if ρ</a:t>
            </a:r>
            <a:r>
              <a:rPr baseline="-5999">
                <a:latin typeface="Times New Roman"/>
                <a:ea typeface="Times New Roman"/>
                <a:cs typeface="Times New Roman"/>
                <a:sym typeface="Times New Roman"/>
              </a:rPr>
              <a:t>1</a:t>
            </a:r>
            <a:r>
              <a:t> is greater than ρ</a:t>
            </a:r>
            <a:r>
              <a:rPr baseline="-5999">
                <a:latin typeface="Times New Roman"/>
                <a:ea typeface="Times New Roman"/>
                <a:cs typeface="Times New Roman"/>
                <a:sym typeface="Times New Roman"/>
              </a:rPr>
              <a:t>2</a:t>
            </a:r>
            <a:r>
              <a:t> </a:t>
            </a:r>
            <a:r>
              <a:rPr i="1"/>
              <a:t>from a single measurement. </a:t>
            </a:r>
            <a:r>
              <a:t>Thus we need additional information about the system or we need to use </a:t>
            </a:r>
            <a:r>
              <a:rPr>
                <a:latin typeface="Gill Sans SemiBold"/>
                <a:ea typeface="Gill Sans SemiBold"/>
                <a:cs typeface="Gill Sans SemiBold"/>
                <a:sym typeface="Gill Sans SemiBold"/>
              </a:rPr>
              <a:t>contrast variation.</a:t>
            </a:r>
            <a:endParaRPr i="1"/>
          </a:p>
          <a:p>
            <a:pPr marL="40639" marR="40639" algn="l" defTabSz="914400">
              <a:defRPr sz="2400">
                <a:uFill>
                  <a:solidFill>
                    <a:srgbClr val="000000"/>
                  </a:solidFill>
                </a:uFill>
                <a:latin typeface="Gill Sans"/>
                <a:ea typeface="Gill Sans"/>
                <a:cs typeface="Gill Sans"/>
                <a:sym typeface="Gill Sans"/>
              </a:defRPr>
            </a:pPr>
            <a:endParaRPr i="1"/>
          </a:p>
          <a:p>
            <a:pPr marL="40639" marR="40639" algn="l" defTabSz="914400">
              <a:defRPr sz="2400">
                <a:uFill>
                  <a:solidFill>
                    <a:srgbClr val="000000"/>
                  </a:solidFill>
                </a:uFill>
                <a:latin typeface="Gill Sans"/>
                <a:ea typeface="Gill Sans"/>
                <a:cs typeface="Gill Sans"/>
                <a:sym typeface="Gill Sans"/>
              </a:defRPr>
            </a:pPr>
            <a:r>
              <a:t>The integral term in the equation is known as the scattering structure factor S(</a:t>
            </a:r>
            <a:r>
              <a:rPr>
                <a:latin typeface="Gill Sans SemiBold"/>
                <a:ea typeface="Gill Sans SemiBold"/>
                <a:cs typeface="Gill Sans SemiBold"/>
                <a:sym typeface="Gill Sans SemiBold"/>
              </a:rPr>
              <a:t>q</a:t>
            </a:r>
            <a:r>
              <a:t>) and describes the distribution of matter in the sample.</a:t>
            </a:r>
            <a:endParaRPr i="1"/>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38" name="Screen Shot 2013-05-17 at 07.02.39.png"/>
          <p:cNvPicPr>
            <a:picLocks noChangeAspect="1"/>
          </p:cNvPicPr>
          <p:nvPr/>
        </p:nvPicPr>
        <p:blipFill>
          <a:blip r:embed="rId2">
            <a:extLst/>
          </a:blip>
          <a:srcRect l="577" t="3669" r="0" b="5504"/>
          <a:stretch>
            <a:fillRect/>
          </a:stretch>
        </p:blipFill>
        <p:spPr>
          <a:xfrm>
            <a:off x="2032000" y="5626100"/>
            <a:ext cx="8946592" cy="1028700"/>
          </a:xfrm>
          <a:prstGeom prst="rect">
            <a:avLst/>
          </a:prstGeom>
          <a:ln w="25400"/>
        </p:spPr>
      </p:pic>
      <p:pic>
        <p:nvPicPr>
          <p:cNvPr id="439" name="Screen Shot 2013-05-17 at 07.02.30.png"/>
          <p:cNvPicPr>
            <a:picLocks noChangeAspect="1"/>
          </p:cNvPicPr>
          <p:nvPr/>
        </p:nvPicPr>
        <p:blipFill>
          <a:blip r:embed="rId3">
            <a:extLst/>
          </a:blip>
          <a:stretch>
            <a:fillRect/>
          </a:stretch>
        </p:blipFill>
        <p:spPr>
          <a:xfrm>
            <a:off x="4241800" y="2436301"/>
            <a:ext cx="4521200" cy="2122999"/>
          </a:xfrm>
          <a:prstGeom prst="rect">
            <a:avLst/>
          </a:prstGeom>
          <a:ln w="25400"/>
        </p:spPr>
      </p:pic>
      <p:sp>
        <p:nvSpPr>
          <p:cNvPr id="440" name="Shape 440"/>
          <p:cNvSpPr/>
          <p:nvPr>
            <p:ph type="title"/>
          </p:nvPr>
        </p:nvSpPr>
        <p:spPr>
          <a:prstGeom prst="rect">
            <a:avLst/>
          </a:prstGeom>
        </p:spPr>
        <p:txBody>
          <a:bodyPr/>
          <a:lstStyle/>
          <a:p>
            <a:pPr/>
            <a:r>
              <a:t>Contrast Variation and Matching</a:t>
            </a:r>
          </a:p>
        </p:txBody>
      </p:sp>
      <p:sp>
        <p:nvSpPr>
          <p:cNvPr id="441" name="Shape 4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2" name="Shape 442"/>
          <p:cNvSpPr/>
          <p:nvPr/>
        </p:nvSpPr>
        <p:spPr>
          <a:xfrm>
            <a:off x="3543300" y="4749800"/>
            <a:ext cx="5915929"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40639" marR="40639" algn="l" defTabSz="914400">
              <a:defRPr sz="2400">
                <a:uFill>
                  <a:solidFill>
                    <a:srgbClr val="000000"/>
                  </a:solidFill>
                </a:uFill>
                <a:latin typeface="Gill Sans"/>
                <a:ea typeface="Gill Sans"/>
                <a:cs typeface="Gill Sans"/>
                <a:sym typeface="Gill Sans"/>
              </a:defRPr>
            </a:lvl1pPr>
          </a:lstStyle>
          <a:p>
            <a:pPr/>
            <a:r>
              <a:t>In the case of ‘p’ different phases in a matrix ‘0’</a:t>
            </a:r>
          </a:p>
        </p:txBody>
      </p:sp>
      <p:sp>
        <p:nvSpPr>
          <p:cNvPr id="443" name="Shape 443"/>
          <p:cNvSpPr/>
          <p:nvPr/>
        </p:nvSpPr>
        <p:spPr>
          <a:xfrm>
            <a:off x="1587500" y="7493000"/>
            <a:ext cx="9829800"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40639" marR="40639" algn="l" defTabSz="914400">
              <a:defRPr sz="2400">
                <a:uFill>
                  <a:solidFill>
                    <a:srgbClr val="000000"/>
                  </a:solidFill>
                </a:uFill>
                <a:latin typeface="Gill Sans"/>
                <a:ea typeface="Gill Sans"/>
                <a:cs typeface="Gill Sans"/>
                <a:sym typeface="Gill Sans"/>
              </a:defRPr>
            </a:lvl1pPr>
          </a:lstStyle>
          <a:p>
            <a:pPr/>
            <a:r>
              <a:t>Scattering is now the sum of several terms with possibly many Sij components</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5" name="Shape 445"/>
          <p:cNvSpPr/>
          <p:nvPr>
            <p:ph type="title"/>
          </p:nvPr>
        </p:nvSpPr>
        <p:spPr>
          <a:prstGeom prst="rect">
            <a:avLst/>
          </a:prstGeom>
        </p:spPr>
        <p:txBody>
          <a:bodyPr/>
          <a:lstStyle/>
          <a:p>
            <a:pPr/>
            <a:r>
              <a:t>Contrast Variation and Matching</a:t>
            </a:r>
          </a:p>
        </p:txBody>
      </p:sp>
      <p:sp>
        <p:nvSpPr>
          <p:cNvPr id="446" name="Shape 4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7" name="droppedImage.pdf"/>
          <p:cNvPicPr>
            <a:picLocks noChangeAspect="1"/>
          </p:cNvPicPr>
          <p:nvPr/>
        </p:nvPicPr>
        <p:blipFill>
          <a:blip r:embed="rId2">
            <a:extLst/>
          </a:blip>
          <a:stretch>
            <a:fillRect/>
          </a:stretch>
        </p:blipFill>
        <p:spPr>
          <a:xfrm>
            <a:off x="1955800" y="3708400"/>
            <a:ext cx="1701800" cy="1714500"/>
          </a:xfrm>
          <a:prstGeom prst="rect">
            <a:avLst/>
          </a:prstGeom>
          <a:ln w="25400"/>
        </p:spPr>
      </p:pic>
      <p:pic>
        <p:nvPicPr>
          <p:cNvPr id="448" name="droppedImage.pdf"/>
          <p:cNvPicPr>
            <a:picLocks noChangeAspect="1"/>
          </p:cNvPicPr>
          <p:nvPr/>
        </p:nvPicPr>
        <p:blipFill>
          <a:blip r:embed="rId3">
            <a:extLst/>
          </a:blip>
          <a:stretch>
            <a:fillRect/>
          </a:stretch>
        </p:blipFill>
        <p:spPr>
          <a:xfrm>
            <a:off x="6908800" y="2489200"/>
            <a:ext cx="1701800" cy="1714500"/>
          </a:xfrm>
          <a:prstGeom prst="rect">
            <a:avLst/>
          </a:prstGeom>
          <a:ln w="25400"/>
        </p:spPr>
      </p:pic>
      <p:pic>
        <p:nvPicPr>
          <p:cNvPr id="449" name="droppedImage.pdf"/>
          <p:cNvPicPr>
            <a:picLocks noChangeAspect="1"/>
          </p:cNvPicPr>
          <p:nvPr/>
        </p:nvPicPr>
        <p:blipFill>
          <a:blip r:embed="rId4">
            <a:extLst/>
          </a:blip>
          <a:stretch>
            <a:fillRect/>
          </a:stretch>
        </p:blipFill>
        <p:spPr>
          <a:xfrm>
            <a:off x="7124700" y="5080000"/>
            <a:ext cx="1714500" cy="1714500"/>
          </a:xfrm>
          <a:prstGeom prst="rect">
            <a:avLst/>
          </a:prstGeom>
          <a:ln w="25400"/>
        </p:spPr>
      </p:pic>
      <p:pic>
        <p:nvPicPr>
          <p:cNvPr id="450" name="droppedImage.pdf"/>
          <p:cNvPicPr>
            <a:picLocks noChangeAspect="1"/>
          </p:cNvPicPr>
          <p:nvPr/>
        </p:nvPicPr>
        <p:blipFill>
          <a:blip r:embed="rId5">
            <a:extLst/>
          </a:blip>
          <a:stretch>
            <a:fillRect/>
          </a:stretch>
        </p:blipFill>
        <p:spPr>
          <a:xfrm>
            <a:off x="2971800" y="6299200"/>
            <a:ext cx="2501900" cy="482600"/>
          </a:xfrm>
          <a:prstGeom prst="rect">
            <a:avLst/>
          </a:prstGeom>
          <a:ln w="25400"/>
        </p:spPr>
      </p:pic>
      <p:pic>
        <p:nvPicPr>
          <p:cNvPr id="451" name="droppedImage.pdf"/>
          <p:cNvPicPr>
            <a:picLocks noChangeAspect="1"/>
          </p:cNvPicPr>
          <p:nvPr/>
        </p:nvPicPr>
        <p:blipFill>
          <a:blip r:embed="rId6">
            <a:extLst/>
          </a:blip>
          <a:stretch>
            <a:fillRect/>
          </a:stretch>
        </p:blipFill>
        <p:spPr>
          <a:xfrm>
            <a:off x="4038600" y="5168900"/>
            <a:ext cx="2032000" cy="889000"/>
          </a:xfrm>
          <a:prstGeom prst="rect">
            <a:avLst/>
          </a:prstGeom>
          <a:ln w="25400"/>
        </p:spPr>
      </p:pic>
      <p:pic>
        <p:nvPicPr>
          <p:cNvPr id="452" name="droppedImage.pdf"/>
          <p:cNvPicPr>
            <a:picLocks noChangeAspect="1"/>
          </p:cNvPicPr>
          <p:nvPr/>
        </p:nvPicPr>
        <p:blipFill>
          <a:blip r:embed="rId7">
            <a:extLst/>
          </a:blip>
          <a:stretch>
            <a:fillRect/>
          </a:stretch>
        </p:blipFill>
        <p:spPr>
          <a:xfrm>
            <a:off x="4064000" y="3378200"/>
            <a:ext cx="2032000" cy="736600"/>
          </a:xfrm>
          <a:prstGeom prst="rect">
            <a:avLst/>
          </a:prstGeom>
          <a:ln w="25400"/>
        </p:spPr>
      </p:pic>
      <p:pic>
        <p:nvPicPr>
          <p:cNvPr id="453" name="droppedImage.pdf"/>
          <p:cNvPicPr>
            <a:picLocks noChangeAspect="1"/>
          </p:cNvPicPr>
          <p:nvPr/>
        </p:nvPicPr>
        <p:blipFill>
          <a:blip r:embed="rId8">
            <a:extLst/>
          </a:blip>
          <a:stretch>
            <a:fillRect/>
          </a:stretch>
        </p:blipFill>
        <p:spPr>
          <a:xfrm>
            <a:off x="4826000" y="4457700"/>
            <a:ext cx="457200" cy="469900"/>
          </a:xfrm>
          <a:prstGeom prst="rect">
            <a:avLst/>
          </a:prstGeom>
          <a:ln w="25400"/>
        </p:spPr>
      </p:pic>
      <p:pic>
        <p:nvPicPr>
          <p:cNvPr id="454" name="droppedImage.pdf"/>
          <p:cNvPicPr>
            <a:picLocks noChangeAspect="1"/>
          </p:cNvPicPr>
          <p:nvPr/>
        </p:nvPicPr>
        <p:blipFill>
          <a:blip r:embed="rId9">
            <a:extLst/>
          </a:blip>
          <a:stretch>
            <a:fillRect/>
          </a:stretch>
        </p:blipFill>
        <p:spPr>
          <a:xfrm>
            <a:off x="3098800" y="2654300"/>
            <a:ext cx="2501900" cy="482600"/>
          </a:xfrm>
          <a:prstGeom prst="rect">
            <a:avLst/>
          </a:prstGeom>
          <a:ln w="25400"/>
        </p:spPr>
      </p:pic>
      <p:pic>
        <p:nvPicPr>
          <p:cNvPr id="455" name="droppedImage.pdf"/>
          <p:cNvPicPr>
            <a:picLocks noChangeAspect="1"/>
          </p:cNvPicPr>
          <p:nvPr/>
        </p:nvPicPr>
        <p:blipFill>
          <a:blip r:embed="rId10">
            <a:extLst/>
          </a:blip>
          <a:stretch>
            <a:fillRect/>
          </a:stretch>
        </p:blipFill>
        <p:spPr>
          <a:xfrm>
            <a:off x="8915400" y="2667000"/>
            <a:ext cx="1905000" cy="457200"/>
          </a:xfrm>
          <a:prstGeom prst="rect">
            <a:avLst/>
          </a:prstGeom>
          <a:ln w="25400"/>
        </p:spPr>
      </p:pic>
      <p:pic>
        <p:nvPicPr>
          <p:cNvPr id="456" name="droppedImage.pdf"/>
          <p:cNvPicPr>
            <a:picLocks noChangeAspect="1"/>
          </p:cNvPicPr>
          <p:nvPr/>
        </p:nvPicPr>
        <p:blipFill>
          <a:blip r:embed="rId11">
            <a:extLst/>
          </a:blip>
          <a:stretch>
            <a:fillRect/>
          </a:stretch>
        </p:blipFill>
        <p:spPr>
          <a:xfrm>
            <a:off x="9067800" y="5918200"/>
            <a:ext cx="1905000" cy="457200"/>
          </a:xfrm>
          <a:prstGeom prst="rect">
            <a:avLst/>
          </a:prstGeom>
          <a:ln w="25400"/>
        </p:spPr>
      </p:pic>
      <p:pic>
        <p:nvPicPr>
          <p:cNvPr id="457" name="droppedImage.pdf"/>
          <p:cNvPicPr>
            <a:picLocks noChangeAspect="1"/>
          </p:cNvPicPr>
          <p:nvPr/>
        </p:nvPicPr>
        <p:blipFill>
          <a:blip r:embed="rId12">
            <a:extLst/>
          </a:blip>
          <a:stretch>
            <a:fillRect/>
          </a:stretch>
        </p:blipFill>
        <p:spPr>
          <a:xfrm>
            <a:off x="2590800" y="1638300"/>
            <a:ext cx="7823200" cy="444500"/>
          </a:xfrm>
          <a:prstGeom prst="rect">
            <a:avLst/>
          </a:prstGeom>
          <a:ln w="25400"/>
        </p:spPr>
      </p:pic>
      <p:pic>
        <p:nvPicPr>
          <p:cNvPr id="458" name="droppedImage.pdf"/>
          <p:cNvPicPr>
            <a:picLocks noChangeAspect="1"/>
          </p:cNvPicPr>
          <p:nvPr/>
        </p:nvPicPr>
        <p:blipFill>
          <a:blip r:embed="rId13">
            <a:extLst/>
          </a:blip>
          <a:stretch>
            <a:fillRect/>
          </a:stretch>
        </p:blipFill>
        <p:spPr>
          <a:xfrm>
            <a:off x="2209800" y="7353300"/>
            <a:ext cx="8572500" cy="482600"/>
          </a:xfrm>
          <a:prstGeom prst="rect">
            <a:avLst/>
          </a:prstGeom>
          <a:ln w="25400"/>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pPr/>
            <a:r>
              <a:t>Contrast Variation and Matching</a:t>
            </a:r>
          </a:p>
        </p:txBody>
      </p:sp>
      <p:sp>
        <p:nvSpPr>
          <p:cNvPr id="461" name="Shape 4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2" name="droppedImage.png"/>
          <p:cNvPicPr>
            <a:picLocks noChangeAspect="1"/>
          </p:cNvPicPr>
          <p:nvPr/>
        </p:nvPicPr>
        <p:blipFill>
          <a:blip r:embed="rId2">
            <a:extLst/>
          </a:blip>
          <a:stretch>
            <a:fillRect/>
          </a:stretch>
        </p:blipFill>
        <p:spPr>
          <a:xfrm>
            <a:off x="2603500" y="1913965"/>
            <a:ext cx="7439474" cy="4927601"/>
          </a:xfrm>
          <a:prstGeom prst="rect">
            <a:avLst/>
          </a:prstGeom>
          <a:ln w="25400"/>
        </p:spPr>
      </p:pic>
      <p:sp>
        <p:nvSpPr>
          <p:cNvPr id="463" name="Shape 463"/>
          <p:cNvSpPr/>
          <p:nvPr/>
        </p:nvSpPr>
        <p:spPr>
          <a:xfrm>
            <a:off x="3162300" y="7251700"/>
            <a:ext cx="6883400"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defTabSz="914400">
              <a:defRPr sz="2400">
                <a:uFill>
                  <a:solidFill>
                    <a:srgbClr val="000000"/>
                  </a:solidFill>
                </a:uFill>
                <a:latin typeface="Gill Sans"/>
                <a:ea typeface="Gill Sans"/>
                <a:cs typeface="Gill Sans"/>
                <a:sym typeface="Gill Sans"/>
              </a:defRPr>
            </a:pPr>
            <a:r>
              <a:rPr>
                <a:solidFill>
                  <a:srgbClr val="E32400"/>
                </a:solidFill>
                <a:uFill>
                  <a:solidFill>
                    <a:srgbClr val="E32400"/>
                  </a:solidFill>
                </a:uFill>
              </a:rPr>
              <a:t>Caution!</a:t>
            </a:r>
            <a:r>
              <a:t> The SLD of the component you are interested in may vary with the solvent SLD either through </a:t>
            </a:r>
            <a:r>
              <a:rPr>
                <a:latin typeface="Gill Sans SemiBold"/>
                <a:ea typeface="Gill Sans SemiBold"/>
                <a:cs typeface="Gill Sans SemiBold"/>
                <a:sym typeface="Gill Sans SemiBold"/>
              </a:rPr>
              <a:t>hydrogen exchange</a:t>
            </a:r>
            <a:r>
              <a:t> (e.g. proteins) or through </a:t>
            </a:r>
            <a:r>
              <a:rPr>
                <a:latin typeface="Gill Sans SemiBold"/>
                <a:ea typeface="Gill Sans SemiBold"/>
                <a:cs typeface="Gill Sans SemiBold"/>
                <a:sym typeface="Gill Sans SemiBold"/>
              </a:rPr>
              <a:t>penetration of the solvent </a:t>
            </a:r>
            <a:r>
              <a:t>into the component (e.g. block copolymer micelles)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a:r>
              <a:t>What do we measure?</a:t>
            </a:r>
          </a:p>
        </p:txBody>
      </p:sp>
      <p:sp>
        <p:nvSpPr>
          <p:cNvPr id="186" name="Shape 1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droppedImage.pdf"/>
          <p:cNvPicPr>
            <a:picLocks noChangeAspect="1"/>
          </p:cNvPicPr>
          <p:nvPr/>
        </p:nvPicPr>
        <p:blipFill>
          <a:blip r:embed="rId2">
            <a:extLst/>
          </a:blip>
          <a:srcRect l="0" t="53623" r="5909" b="0"/>
          <a:stretch>
            <a:fillRect/>
          </a:stretch>
        </p:blipFill>
        <p:spPr>
          <a:xfrm>
            <a:off x="703255" y="2057399"/>
            <a:ext cx="7475545" cy="1926078"/>
          </a:xfrm>
          <a:prstGeom prst="rect">
            <a:avLst/>
          </a:prstGeom>
          <a:ln w="25400"/>
        </p:spPr>
      </p:pic>
      <p:pic>
        <p:nvPicPr>
          <p:cNvPr id="188" name="pointscatter.pdf"/>
          <p:cNvPicPr>
            <a:picLocks noChangeAspect="1"/>
          </p:cNvPicPr>
          <p:nvPr/>
        </p:nvPicPr>
        <p:blipFill>
          <a:blip r:embed="rId3">
            <a:extLst/>
          </a:blip>
          <a:srcRect l="42355" t="71370" r="0" b="0"/>
          <a:stretch>
            <a:fillRect/>
          </a:stretch>
        </p:blipFill>
        <p:spPr>
          <a:xfrm>
            <a:off x="5773880" y="3530599"/>
            <a:ext cx="6406333" cy="1977614"/>
          </a:xfrm>
          <a:prstGeom prst="rect">
            <a:avLst/>
          </a:prstGeom>
          <a:ln w="25400"/>
        </p:spPr>
      </p:pic>
      <p:sp>
        <p:nvSpPr>
          <p:cNvPr id="189" name="Shape 189"/>
          <p:cNvSpPr/>
          <p:nvPr/>
        </p:nvSpPr>
        <p:spPr>
          <a:xfrm>
            <a:off x="2514600" y="6057900"/>
            <a:ext cx="797318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40639" marR="40639" defTabSz="914400">
              <a:defRPr sz="2400">
                <a:uFill>
                  <a:solidFill>
                    <a:srgbClr val="000000"/>
                  </a:solidFill>
                </a:uFill>
                <a:latin typeface="Gill Sans"/>
                <a:ea typeface="Gill Sans"/>
                <a:cs typeface="Gill Sans"/>
                <a:sym typeface="Gill Sans"/>
              </a:defRPr>
            </a:pPr>
            <a:r>
              <a:t>Measure number of neutrons scattered as function of  Q and </a:t>
            </a:r>
            <a:r>
              <a:rPr>
                <a:latin typeface="Symbol"/>
                <a:ea typeface="Symbol"/>
                <a:cs typeface="Symbol"/>
                <a:sym typeface="Symbol"/>
              </a:rPr>
              <a:t>ω</a:t>
            </a:r>
          </a:p>
        </p:txBody>
      </p:sp>
      <p:sp>
        <p:nvSpPr>
          <p:cNvPr id="190" name="Shape 190"/>
          <p:cNvSpPr/>
          <p:nvPr/>
        </p:nvSpPr>
        <p:spPr>
          <a:xfrm>
            <a:off x="1625600" y="6680200"/>
            <a:ext cx="9740900"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defTabSz="914400">
              <a:defRPr sz="2400">
                <a:uFill>
                  <a:solidFill>
                    <a:srgbClr val="000000"/>
                  </a:solidFill>
                </a:uFill>
                <a:latin typeface="Gill Sans"/>
                <a:ea typeface="Gill Sans"/>
                <a:cs typeface="Gill Sans"/>
                <a:sym typeface="Gill Sans"/>
              </a:defRPr>
            </a:pPr>
            <a:r>
              <a:t>Intensity of scattering as function of Q is related to the Fourier transform of the spatial arrangement of matter in the sample =&gt; Correlations in </a:t>
            </a:r>
            <a:r>
              <a:rPr>
                <a:latin typeface="Gill Sans SemiBold"/>
                <a:ea typeface="Gill Sans SemiBold"/>
                <a:cs typeface="Gill Sans SemiBold"/>
                <a:sym typeface="Gill Sans SemiBold"/>
              </a:rPr>
              <a:t>Space</a:t>
            </a:r>
          </a:p>
        </p:txBody>
      </p:sp>
      <p:sp>
        <p:nvSpPr>
          <p:cNvPr id="191" name="Shape 191"/>
          <p:cNvSpPr/>
          <p:nvPr/>
        </p:nvSpPr>
        <p:spPr>
          <a:xfrm>
            <a:off x="1625600" y="7721600"/>
            <a:ext cx="9740900" cy="8463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defTabSz="914400">
              <a:defRPr sz="2400">
                <a:uFill>
                  <a:solidFill>
                    <a:srgbClr val="000000"/>
                  </a:solidFill>
                </a:uFill>
                <a:latin typeface="Gill Sans"/>
                <a:ea typeface="Gill Sans"/>
                <a:cs typeface="Gill Sans"/>
                <a:sym typeface="Gill Sans"/>
              </a:defRPr>
            </a:pPr>
            <a:r>
              <a:t>Intensity of scattering as function of </a:t>
            </a:r>
            <a:r>
              <a:rPr>
                <a:latin typeface="Symbol"/>
                <a:ea typeface="Symbol"/>
                <a:cs typeface="Symbol"/>
                <a:sym typeface="Symbol"/>
              </a:rPr>
              <a:t>ω</a:t>
            </a:r>
            <a:r>
              <a:t> is related to the Fourier transform of the temporal arrangement of matter in the sample =&gt; Correlations in </a:t>
            </a:r>
            <a:r>
              <a:rPr>
                <a:latin typeface="Gill Sans SemiBold"/>
                <a:ea typeface="Gill Sans SemiBold"/>
                <a:cs typeface="Gill Sans SemiBold"/>
                <a:sym typeface="Gill Sans SemiBold"/>
              </a:rPr>
              <a:t>Time</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nvSpPr>
        <p:spPr>
          <a:xfrm>
            <a:off x="1930400" y="1892300"/>
            <a:ext cx="9994900" cy="6515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Having determined that we can use scattering length density to describe our samples, we can replace the sum in</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with the integral of the SLD distribution across the whole sample and normalize by the sample volume thus:</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This is the “Rayleigh-Gans Equation” and shows us that small angle scattering arises as a result of </a:t>
            </a:r>
            <a:r>
              <a:rPr>
                <a:latin typeface="Gill Sans SemiBold"/>
                <a:ea typeface="Gill Sans SemiBold"/>
                <a:cs typeface="Gill Sans SemiBold"/>
                <a:sym typeface="Gill Sans SemiBold"/>
              </a:rPr>
              <a:t>inhomogeneities in scattering length density. </a:t>
            </a:r>
          </a:p>
        </p:txBody>
      </p:sp>
      <p:pic>
        <p:nvPicPr>
          <p:cNvPr id="194" name="droppedImage.pdf"/>
          <p:cNvPicPr>
            <a:picLocks noChangeAspect="1"/>
          </p:cNvPicPr>
          <p:nvPr/>
        </p:nvPicPr>
        <p:blipFill>
          <a:blip r:embed="rId2">
            <a:extLst/>
          </a:blip>
          <a:stretch>
            <a:fillRect/>
          </a:stretch>
        </p:blipFill>
        <p:spPr>
          <a:xfrm>
            <a:off x="3111500" y="5740400"/>
            <a:ext cx="7632700" cy="1450395"/>
          </a:xfrm>
          <a:prstGeom prst="rect">
            <a:avLst/>
          </a:prstGeom>
          <a:ln w="25400"/>
        </p:spPr>
      </p:pic>
      <p:sp>
        <p:nvSpPr>
          <p:cNvPr id="195" name="Shape 195"/>
          <p:cNvSpPr/>
          <p:nvPr>
            <p:ph type="title"/>
          </p:nvPr>
        </p:nvSpPr>
        <p:spPr>
          <a:prstGeom prst="rect">
            <a:avLst/>
          </a:prstGeom>
        </p:spPr>
        <p:txBody>
          <a:bodyPr/>
          <a:lstStyle/>
          <a:p>
            <a:pPr/>
            <a:r>
              <a:t>Small Angle Scattering</a:t>
            </a:r>
          </a:p>
        </p:txBody>
      </p:sp>
      <p:sp>
        <p:nvSpPr>
          <p:cNvPr id="196" name="Shape 1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7" name="droppedImage.pdf"/>
          <p:cNvPicPr>
            <a:picLocks noChangeAspect="1"/>
          </p:cNvPicPr>
          <p:nvPr/>
        </p:nvPicPr>
        <p:blipFill>
          <a:blip r:embed="rId3">
            <a:extLst/>
          </a:blip>
          <a:stretch>
            <a:fillRect/>
          </a:stretch>
        </p:blipFill>
        <p:spPr>
          <a:xfrm>
            <a:off x="4508500" y="2959100"/>
            <a:ext cx="4241800" cy="1346604"/>
          </a:xfrm>
          <a:prstGeom prst="rect">
            <a:avLst/>
          </a:prstGeom>
          <a:ln w="25400"/>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6896100" y="6426200"/>
            <a:ext cx="5943600" cy="223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The form factor for a sphere (shown above) is given by:</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p:txBody>
      </p:sp>
      <p:sp>
        <p:nvSpPr>
          <p:cNvPr id="200" name="Shape 200"/>
          <p:cNvSpPr/>
          <p:nvPr/>
        </p:nvSpPr>
        <p:spPr>
          <a:xfrm>
            <a:off x="355600" y="1625600"/>
            <a:ext cx="5943600" cy="7963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In small angle scattering we confuse terminology by often splitting the scattering structure factor into a </a:t>
            </a:r>
            <a:r>
              <a:rPr>
                <a:latin typeface="Gill Sans SemiBold"/>
                <a:ea typeface="Gill Sans SemiBold"/>
                <a:cs typeface="Gill Sans SemiBold"/>
                <a:sym typeface="Gill Sans SemiBold"/>
              </a:rPr>
              <a:t>Form Factor</a:t>
            </a:r>
            <a:r>
              <a:t>,</a:t>
            </a:r>
            <a:r>
              <a:rPr>
                <a:latin typeface="Gill Sans SemiBold"/>
                <a:ea typeface="Gill Sans SemiBold"/>
                <a:cs typeface="Gill Sans SemiBold"/>
                <a:sym typeface="Gill Sans SemiBold"/>
              </a:rPr>
              <a:t> </a:t>
            </a:r>
            <a:r>
              <a:t>P(q)</a:t>
            </a:r>
            <a:r>
              <a:rPr>
                <a:latin typeface="Gill Sans SemiBold"/>
                <a:ea typeface="Gill Sans SemiBold"/>
                <a:cs typeface="Gill Sans SemiBold"/>
                <a:sym typeface="Gill Sans SemiBold"/>
              </a:rPr>
              <a:t> </a:t>
            </a:r>
            <a:r>
              <a:t>and a </a:t>
            </a:r>
            <a:r>
              <a:rPr>
                <a:latin typeface="Gill Sans SemiBold"/>
                <a:ea typeface="Gill Sans SemiBold"/>
                <a:cs typeface="Gill Sans SemiBold"/>
                <a:sym typeface="Gill Sans SemiBold"/>
              </a:rPr>
              <a:t>Structure Factor</a:t>
            </a:r>
            <a:r>
              <a:t>,</a:t>
            </a:r>
            <a:r>
              <a:rPr>
                <a:latin typeface="Gill Sans SemiBold"/>
                <a:ea typeface="Gill Sans SemiBold"/>
                <a:cs typeface="Gill Sans SemiBold"/>
                <a:sym typeface="Gill Sans SemiBold"/>
              </a:rPr>
              <a:t> </a:t>
            </a:r>
            <a:r>
              <a:t>S(q)</a:t>
            </a:r>
            <a:r>
              <a:rPr>
                <a:latin typeface="Gill Sans SemiBold"/>
                <a:ea typeface="Gill Sans SemiBold"/>
                <a:cs typeface="Gill Sans SemiBold"/>
                <a:sym typeface="Gill Sans SemiBold"/>
              </a:rPr>
              <a:t> </a:t>
            </a:r>
            <a:r>
              <a:t>when considering particulate systems :</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P(q) represents the interference of neutrons scattered from different parts of the same object, while S(q) represents interference between neutrons scattered from different objects. If there is no interparticle correlation (e.g. it is a dilute solution) then S(q) = </a:t>
            </a:r>
            <a:r>
              <a:rPr>
                <a:latin typeface="Times New Roman"/>
                <a:ea typeface="Times New Roman"/>
                <a:cs typeface="Times New Roman"/>
                <a:sym typeface="Times New Roman"/>
              </a:rPr>
              <a:t>1</a:t>
            </a:r>
            <a:r>
              <a:t>.</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If we have an isotropic solution then</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where g(r) is the particle pair correlation function and is related to the interaction potential between particles.</a:t>
            </a:r>
          </a:p>
        </p:txBody>
      </p:sp>
      <p:pic>
        <p:nvPicPr>
          <p:cNvPr id="201" name="droppedImage.pdf"/>
          <p:cNvPicPr>
            <a:picLocks noChangeAspect="1"/>
          </p:cNvPicPr>
          <p:nvPr/>
        </p:nvPicPr>
        <p:blipFill>
          <a:blip r:embed="rId2">
            <a:extLst/>
          </a:blip>
          <a:stretch>
            <a:fillRect/>
          </a:stretch>
        </p:blipFill>
        <p:spPr>
          <a:xfrm>
            <a:off x="977900" y="3695700"/>
            <a:ext cx="4445000" cy="660400"/>
          </a:xfrm>
          <a:prstGeom prst="rect">
            <a:avLst/>
          </a:prstGeom>
          <a:ln w="25400"/>
        </p:spPr>
      </p:pic>
      <p:pic>
        <p:nvPicPr>
          <p:cNvPr id="202" name="droppedImage.pdf"/>
          <p:cNvPicPr>
            <a:picLocks noChangeAspect="1"/>
          </p:cNvPicPr>
          <p:nvPr/>
        </p:nvPicPr>
        <p:blipFill>
          <a:blip r:embed="rId3">
            <a:extLst/>
          </a:blip>
          <a:stretch>
            <a:fillRect/>
          </a:stretch>
        </p:blipFill>
        <p:spPr>
          <a:xfrm>
            <a:off x="7454900" y="7378700"/>
            <a:ext cx="4495800" cy="1003300"/>
          </a:xfrm>
          <a:prstGeom prst="rect">
            <a:avLst/>
          </a:prstGeom>
          <a:ln w="25400"/>
        </p:spPr>
      </p:pic>
      <p:sp>
        <p:nvSpPr>
          <p:cNvPr id="203" name="Shape 203"/>
          <p:cNvSpPr/>
          <p:nvPr>
            <p:ph type="title"/>
          </p:nvPr>
        </p:nvSpPr>
        <p:spPr>
          <a:prstGeom prst="rect">
            <a:avLst/>
          </a:prstGeom>
        </p:spPr>
        <p:txBody>
          <a:bodyPr/>
          <a:lstStyle/>
          <a:p>
            <a:pPr/>
            <a:r>
              <a:t>Form and Structure Factors</a:t>
            </a:r>
          </a:p>
        </p:txBody>
      </p:sp>
      <p:sp>
        <p:nvSpPr>
          <p:cNvPr id="204" name="Shape 2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5" name="SphereFormFactor.pdf"/>
          <p:cNvPicPr>
            <a:picLocks noChangeAspect="1"/>
          </p:cNvPicPr>
          <p:nvPr/>
        </p:nvPicPr>
        <p:blipFill>
          <a:blip r:embed="rId4">
            <a:extLst/>
          </a:blip>
          <a:stretch>
            <a:fillRect/>
          </a:stretch>
        </p:blipFill>
        <p:spPr>
          <a:xfrm>
            <a:off x="6426200" y="1698812"/>
            <a:ext cx="6096001" cy="4422589"/>
          </a:xfrm>
          <a:prstGeom prst="rect">
            <a:avLst/>
          </a:prstGeom>
          <a:ln w="25400"/>
        </p:spPr>
      </p:pic>
      <p:pic>
        <p:nvPicPr>
          <p:cNvPr id="206" name="droppedImage.pdf"/>
          <p:cNvPicPr>
            <a:picLocks noChangeAspect="1"/>
          </p:cNvPicPr>
          <p:nvPr/>
        </p:nvPicPr>
        <p:blipFill>
          <a:blip r:embed="rId5">
            <a:extLst/>
          </a:blip>
          <a:stretch>
            <a:fillRect/>
          </a:stretch>
        </p:blipFill>
        <p:spPr>
          <a:xfrm>
            <a:off x="393700" y="7505700"/>
            <a:ext cx="5613400" cy="736600"/>
          </a:xfrm>
          <a:prstGeom prst="rect">
            <a:avLst/>
          </a:prstGeom>
          <a:ln w="25400"/>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nvSpPr>
        <p:spPr>
          <a:xfrm>
            <a:off x="812800" y="1536700"/>
            <a:ext cx="5943600" cy="795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The form factor for a cylinder is given by:</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where J</a:t>
            </a:r>
            <a:r>
              <a:rPr baseline="-5999">
                <a:latin typeface="Times New Roman"/>
                <a:ea typeface="Times New Roman"/>
                <a:cs typeface="Times New Roman"/>
                <a:sym typeface="Times New Roman"/>
              </a:rPr>
              <a:t>1</a:t>
            </a:r>
            <a:r>
              <a:t> is the first order Bessel function and ɑ is defined as the angle between the cylinder axis and the scattering vector q.</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The radius of gyration of a cylinder is given by</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where R is the radius and L the length of the cylinder.</a:t>
            </a:r>
          </a:p>
        </p:txBody>
      </p:sp>
      <p:pic>
        <p:nvPicPr>
          <p:cNvPr id="209" name="CylinderFormFactor.pdf"/>
          <p:cNvPicPr>
            <a:picLocks noChangeAspect="1"/>
          </p:cNvPicPr>
          <p:nvPr/>
        </p:nvPicPr>
        <p:blipFill>
          <a:blip r:embed="rId2">
            <a:extLst/>
          </a:blip>
          <a:stretch>
            <a:fillRect/>
          </a:stretch>
        </p:blipFill>
        <p:spPr>
          <a:xfrm>
            <a:off x="6629400" y="2501900"/>
            <a:ext cx="5932449" cy="4267200"/>
          </a:xfrm>
          <a:prstGeom prst="rect">
            <a:avLst/>
          </a:prstGeom>
          <a:ln w="25400"/>
        </p:spPr>
      </p:pic>
      <p:pic>
        <p:nvPicPr>
          <p:cNvPr id="210" name="droppedImage.pdf"/>
          <p:cNvPicPr>
            <a:picLocks noChangeAspect="1"/>
          </p:cNvPicPr>
          <p:nvPr/>
        </p:nvPicPr>
        <p:blipFill>
          <a:blip r:embed="rId3">
            <a:extLst/>
          </a:blip>
          <a:stretch>
            <a:fillRect/>
          </a:stretch>
        </p:blipFill>
        <p:spPr>
          <a:xfrm>
            <a:off x="1460500" y="2438400"/>
            <a:ext cx="4381500" cy="2590800"/>
          </a:xfrm>
          <a:prstGeom prst="rect">
            <a:avLst/>
          </a:prstGeom>
          <a:ln w="25400"/>
        </p:spPr>
      </p:pic>
      <p:sp>
        <p:nvSpPr>
          <p:cNvPr id="211" name="Shape 211"/>
          <p:cNvSpPr/>
          <p:nvPr>
            <p:ph type="title"/>
          </p:nvPr>
        </p:nvSpPr>
        <p:spPr>
          <a:prstGeom prst="rect">
            <a:avLst/>
          </a:prstGeom>
        </p:spPr>
        <p:txBody>
          <a:bodyPr/>
          <a:lstStyle/>
          <a:p>
            <a:pPr/>
            <a:r>
              <a:t>Form and Structure Factors</a:t>
            </a:r>
          </a:p>
        </p:txBody>
      </p:sp>
      <p:sp>
        <p:nvSpPr>
          <p:cNvPr id="212" name="Shape 2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droppedImage.pdf"/>
          <p:cNvPicPr>
            <a:picLocks noChangeAspect="1"/>
          </p:cNvPicPr>
          <p:nvPr/>
        </p:nvPicPr>
        <p:blipFill>
          <a:blip r:embed="rId4">
            <a:extLst/>
          </a:blip>
          <a:stretch>
            <a:fillRect/>
          </a:stretch>
        </p:blipFill>
        <p:spPr>
          <a:xfrm>
            <a:off x="2641600" y="7505700"/>
            <a:ext cx="1968500" cy="685800"/>
          </a:xfrm>
          <a:prstGeom prst="rect">
            <a:avLst/>
          </a:prstGeom>
          <a:ln w="25400"/>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CodeCogsEqn (1).png"/>
          <p:cNvPicPr>
            <a:picLocks noChangeAspect="1"/>
          </p:cNvPicPr>
          <p:nvPr/>
        </p:nvPicPr>
        <p:blipFill>
          <a:blip r:embed="rId2">
            <a:extLst/>
          </a:blip>
          <a:stretch>
            <a:fillRect/>
          </a:stretch>
        </p:blipFill>
        <p:spPr>
          <a:xfrm>
            <a:off x="9941559" y="2832100"/>
            <a:ext cx="1340340" cy="508000"/>
          </a:xfrm>
          <a:prstGeom prst="rect">
            <a:avLst/>
          </a:prstGeom>
          <a:ln w="25400"/>
        </p:spPr>
      </p:pic>
      <p:pic>
        <p:nvPicPr>
          <p:cNvPr id="216" name="CodeCogsEqn (2).png"/>
          <p:cNvPicPr>
            <a:picLocks noChangeAspect="1"/>
          </p:cNvPicPr>
          <p:nvPr/>
        </p:nvPicPr>
        <p:blipFill>
          <a:blip r:embed="rId3">
            <a:extLst/>
          </a:blip>
          <a:stretch>
            <a:fillRect/>
          </a:stretch>
        </p:blipFill>
        <p:spPr>
          <a:xfrm>
            <a:off x="7129991" y="1584768"/>
            <a:ext cx="4432301" cy="589664"/>
          </a:xfrm>
          <a:prstGeom prst="rect">
            <a:avLst/>
          </a:prstGeom>
          <a:ln w="25400"/>
        </p:spPr>
      </p:pic>
      <p:pic>
        <p:nvPicPr>
          <p:cNvPr id="217" name="CodeCogsEqn (4).png"/>
          <p:cNvPicPr>
            <a:picLocks noChangeAspect="1"/>
          </p:cNvPicPr>
          <p:nvPr/>
        </p:nvPicPr>
        <p:blipFill>
          <a:blip r:embed="rId4">
            <a:extLst/>
          </a:blip>
          <a:stretch>
            <a:fillRect/>
          </a:stretch>
        </p:blipFill>
        <p:spPr>
          <a:xfrm>
            <a:off x="6540178" y="3975100"/>
            <a:ext cx="5600701" cy="601163"/>
          </a:xfrm>
          <a:prstGeom prst="rect">
            <a:avLst/>
          </a:prstGeom>
          <a:ln w="25400"/>
        </p:spPr>
      </p:pic>
      <p:pic>
        <p:nvPicPr>
          <p:cNvPr id="218" name="CodeCogsEqn (5).png"/>
          <p:cNvPicPr>
            <a:picLocks noChangeAspect="1"/>
          </p:cNvPicPr>
          <p:nvPr/>
        </p:nvPicPr>
        <p:blipFill>
          <a:blip r:embed="rId5">
            <a:extLst/>
          </a:blip>
          <a:stretch>
            <a:fillRect/>
          </a:stretch>
        </p:blipFill>
        <p:spPr>
          <a:xfrm>
            <a:off x="7493000" y="2834095"/>
            <a:ext cx="1575955" cy="495301"/>
          </a:xfrm>
          <a:prstGeom prst="rect">
            <a:avLst/>
          </a:prstGeom>
          <a:ln w="25400"/>
        </p:spPr>
      </p:pic>
      <p:sp>
        <p:nvSpPr>
          <p:cNvPr id="219" name="Shape 219"/>
          <p:cNvSpPr/>
          <p:nvPr>
            <p:ph type="title"/>
          </p:nvPr>
        </p:nvSpPr>
        <p:spPr>
          <a:prstGeom prst="rect">
            <a:avLst/>
          </a:prstGeom>
        </p:spPr>
        <p:txBody>
          <a:bodyPr/>
          <a:lstStyle/>
          <a:p>
            <a:pPr/>
            <a:r>
              <a:t>SANS Resolution</a:t>
            </a:r>
          </a:p>
        </p:txBody>
      </p:sp>
      <p:sp>
        <p:nvSpPr>
          <p:cNvPr id="220" name="Shape 22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droppedImage.pdf"/>
          <p:cNvPicPr>
            <a:picLocks noChangeAspect="1"/>
          </p:cNvPicPr>
          <p:nvPr/>
        </p:nvPicPr>
        <p:blipFill>
          <a:blip r:embed="rId6">
            <a:extLst/>
          </a:blip>
          <a:stretch>
            <a:fillRect/>
          </a:stretch>
        </p:blipFill>
        <p:spPr>
          <a:xfrm>
            <a:off x="6858000" y="5003800"/>
            <a:ext cx="5422900" cy="3840450"/>
          </a:xfrm>
          <a:prstGeom prst="rect">
            <a:avLst/>
          </a:prstGeom>
          <a:ln w="25400"/>
        </p:spPr>
      </p:pic>
      <p:sp>
        <p:nvSpPr>
          <p:cNvPr id="222" name="Shape 222"/>
          <p:cNvSpPr/>
          <p:nvPr/>
        </p:nvSpPr>
        <p:spPr>
          <a:xfrm>
            <a:off x="736600" y="1270000"/>
            <a:ext cx="4864100" cy="5816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400">
                <a:uFill>
                  <a:solidFill>
                    <a:srgbClr val="000000"/>
                  </a:solidFill>
                </a:uFill>
                <a:latin typeface="Gill Sans"/>
                <a:ea typeface="Gill Sans"/>
                <a:cs typeface="Gill Sans"/>
                <a:sym typeface="Gill Sans"/>
              </a:defRPr>
            </a:pPr>
            <a:r>
              <a:t>The intensity measured at each nominal Q value is, in fact, a sum of intensities from nearby Q vectors.</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This is a result of the beam and the detector pixels having finite sizes, and the wavelength having a spread of values.</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The effect is that the scattering that one would calculate is “</a:t>
            </a:r>
            <a:r>
              <a:rPr>
                <a:latin typeface="Gill Sans SemiBold"/>
                <a:ea typeface="Gill Sans SemiBold"/>
                <a:cs typeface="Gill Sans SemiBold"/>
                <a:sym typeface="Gill Sans SemiBold"/>
              </a:rPr>
              <a:t>smeared</a:t>
            </a:r>
            <a:r>
              <a:t>” by a </a:t>
            </a:r>
            <a:r>
              <a:rPr>
                <a:latin typeface="Gill Sans SemiBold"/>
                <a:ea typeface="Gill Sans SemiBold"/>
                <a:cs typeface="Gill Sans SemiBold"/>
                <a:sym typeface="Gill Sans SemiBold"/>
              </a:rPr>
              <a:t>resolution function</a:t>
            </a:r>
            <a:r>
              <a:t>.</a:t>
            </a:r>
          </a:p>
          <a:p>
            <a:pPr marL="40639" marR="40639" algn="l" defTabSz="914400">
              <a:defRPr sz="2400">
                <a:uFill>
                  <a:solidFill>
                    <a:srgbClr val="000000"/>
                  </a:solidFill>
                </a:uFill>
                <a:latin typeface="Gill Sans"/>
                <a:ea typeface="Gill Sans"/>
                <a:cs typeface="Gill Sans"/>
                <a:sym typeface="Gill Sans"/>
              </a:defRPr>
            </a:pPr>
          </a:p>
          <a:p>
            <a:pPr marL="40639" marR="40639" algn="l" defTabSz="914400">
              <a:defRPr sz="2400">
                <a:uFill>
                  <a:solidFill>
                    <a:srgbClr val="000000"/>
                  </a:solidFill>
                </a:uFill>
                <a:latin typeface="Gill Sans"/>
                <a:ea typeface="Gill Sans"/>
                <a:cs typeface="Gill Sans"/>
                <a:sym typeface="Gill Sans"/>
              </a:defRPr>
            </a:pPr>
            <a:r>
              <a:t>Difficult to “desmear” reliably, therefore smear model functions in analysis.</a:t>
            </a:r>
          </a:p>
        </p:txBody>
      </p:sp>
      <p:grpSp>
        <p:nvGrpSpPr>
          <p:cNvPr id="242" name="Group 242"/>
          <p:cNvGrpSpPr/>
          <p:nvPr/>
        </p:nvGrpSpPr>
        <p:grpSpPr>
          <a:xfrm>
            <a:off x="584199" y="6985000"/>
            <a:ext cx="5167324" cy="2260600"/>
            <a:chOff x="0" y="0"/>
            <a:chExt cx="5167322" cy="2260600"/>
          </a:xfrm>
        </p:grpSpPr>
        <p:grpSp>
          <p:nvGrpSpPr>
            <p:cNvPr id="225" name="Group 225"/>
            <p:cNvGrpSpPr/>
            <p:nvPr/>
          </p:nvGrpSpPr>
          <p:grpSpPr>
            <a:xfrm>
              <a:off x="215899" y="549903"/>
              <a:ext cx="2" cy="1025973"/>
              <a:chOff x="0" y="0"/>
              <a:chExt cx="0" cy="1025972"/>
            </a:xfrm>
          </p:grpSpPr>
          <p:sp>
            <p:nvSpPr>
              <p:cNvPr id="223" name="Shape 223"/>
              <p:cNvSpPr/>
              <p:nvPr/>
            </p:nvSpPr>
            <p:spPr>
              <a:xfrm flipH="1">
                <a:off x="-1" y="0"/>
                <a:ext cx="2" cy="445576"/>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24" name="Shape 224"/>
              <p:cNvSpPr/>
              <p:nvPr/>
            </p:nvSpPr>
            <p:spPr>
              <a:xfrm flipH="1">
                <a:off x="-1" y="580396"/>
                <a:ext cx="2" cy="445577"/>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grpSp>
        <p:grpSp>
          <p:nvGrpSpPr>
            <p:cNvPr id="228" name="Group 228"/>
            <p:cNvGrpSpPr/>
            <p:nvPr/>
          </p:nvGrpSpPr>
          <p:grpSpPr>
            <a:xfrm>
              <a:off x="1803400" y="533400"/>
              <a:ext cx="0" cy="1025973"/>
              <a:chOff x="0" y="0"/>
              <a:chExt cx="0" cy="1025972"/>
            </a:xfrm>
          </p:grpSpPr>
          <p:sp>
            <p:nvSpPr>
              <p:cNvPr id="226" name="Shape 226"/>
              <p:cNvSpPr/>
              <p:nvPr/>
            </p:nvSpPr>
            <p:spPr>
              <a:xfrm flipH="1">
                <a:off x="-1" y="0"/>
                <a:ext cx="2" cy="445576"/>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27" name="Shape 227"/>
              <p:cNvSpPr/>
              <p:nvPr/>
            </p:nvSpPr>
            <p:spPr>
              <a:xfrm flipH="1">
                <a:off x="-1" y="580396"/>
                <a:ext cx="2" cy="445577"/>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grpSp>
        <p:sp>
          <p:nvSpPr>
            <p:cNvPr id="229" name="Shape 229"/>
            <p:cNvSpPr/>
            <p:nvPr/>
          </p:nvSpPr>
          <p:spPr>
            <a:xfrm>
              <a:off x="1955800" y="895350"/>
              <a:ext cx="152400" cy="317500"/>
            </a:xfrm>
            <a:prstGeom prst="rect">
              <a:avLst/>
            </a:prstGeom>
            <a:blipFill rotWithShape="1">
              <a:blip r:embed="rId7"/>
              <a:srcRect l="0" t="0" r="0" b="0"/>
              <a:tile tx="0" ty="0" sx="100000" sy="100000" flip="none" algn="tl"/>
            </a:blip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230" name="Shape 230"/>
            <p:cNvSpPr/>
            <p:nvPr/>
          </p:nvSpPr>
          <p:spPr>
            <a:xfrm>
              <a:off x="4584700" y="431800"/>
              <a:ext cx="152400" cy="1270000"/>
            </a:xfrm>
            <a:prstGeom prst="rect">
              <a:avLst/>
            </a:prstGeom>
            <a:blipFill rotWithShape="1">
              <a:blip r:embed="rId7"/>
              <a:srcRect l="0" t="0" r="0" b="0"/>
              <a:tile tx="0" ty="0" sx="100000" sy="100000" flip="none" algn="tl"/>
            </a:blipFill>
            <a:ln w="25400" cap="flat">
              <a:solidFill>
                <a:srgbClr val="000000"/>
              </a:solidFill>
              <a:prstDash val="solid"/>
              <a:round/>
            </a:ln>
            <a:effectLst/>
          </p:spPr>
          <p:txBody>
            <a:bodyPr wrap="square" lIns="50800" tIns="50800" rIns="50800" bIns="50800" numCol="1" anchor="ctr">
              <a:noAutofit/>
            </a:bodyPr>
            <a:lstStyle/>
            <a:p>
              <a:pPr marL="40639" marR="40639" algn="l" defTabSz="914400">
                <a:defRPr sz="1200">
                  <a:uFill>
                    <a:solidFill>
                      <a:srgbClr val="000000"/>
                    </a:solidFill>
                  </a:uFill>
                  <a:latin typeface="Gill Sans"/>
                  <a:ea typeface="Gill Sans"/>
                  <a:cs typeface="Gill Sans"/>
                  <a:sym typeface="Gill Sans"/>
                </a:defRPr>
              </a:pPr>
            </a:p>
          </p:txBody>
        </p:sp>
        <p:sp>
          <p:nvSpPr>
            <p:cNvPr id="231" name="Shape 231"/>
            <p:cNvSpPr/>
            <p:nvPr/>
          </p:nvSpPr>
          <p:spPr>
            <a:xfrm>
              <a:off x="0" y="88900"/>
              <a:ext cx="421715"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A1</a:t>
              </a:r>
            </a:p>
          </p:txBody>
        </p:sp>
        <p:sp>
          <p:nvSpPr>
            <p:cNvPr id="232" name="Shape 232"/>
            <p:cNvSpPr/>
            <p:nvPr/>
          </p:nvSpPr>
          <p:spPr>
            <a:xfrm>
              <a:off x="1587500" y="88900"/>
              <a:ext cx="421715"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A2</a:t>
              </a:r>
            </a:p>
          </p:txBody>
        </p:sp>
        <p:sp>
          <p:nvSpPr>
            <p:cNvPr id="233" name="Shape 233"/>
            <p:cNvSpPr/>
            <p:nvPr/>
          </p:nvSpPr>
          <p:spPr>
            <a:xfrm>
              <a:off x="4152900" y="0"/>
              <a:ext cx="1014423"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Detector</a:t>
              </a:r>
            </a:p>
          </p:txBody>
        </p:sp>
        <p:grpSp>
          <p:nvGrpSpPr>
            <p:cNvPr id="237" name="Group 237"/>
            <p:cNvGrpSpPr/>
            <p:nvPr/>
          </p:nvGrpSpPr>
          <p:grpSpPr>
            <a:xfrm>
              <a:off x="215651" y="1663700"/>
              <a:ext cx="1591502" cy="433727"/>
              <a:chOff x="0" y="0"/>
              <a:chExt cx="1591500" cy="433726"/>
            </a:xfrm>
          </p:grpSpPr>
          <p:sp>
            <p:nvSpPr>
              <p:cNvPr id="234" name="Shape 234"/>
              <p:cNvSpPr/>
              <p:nvPr/>
            </p:nvSpPr>
            <p:spPr>
              <a:xfrm flipV="1">
                <a:off x="1558" y="419106"/>
                <a:ext cx="1589943" cy="12"/>
              </a:xfrm>
              <a:prstGeom prst="line">
                <a:avLst/>
              </a:prstGeom>
              <a:noFill/>
              <a:ln w="25400" cap="flat">
                <a:solidFill>
                  <a:srgbClr val="000000"/>
                </a:solidFill>
                <a:custDash>
                  <a:ds d="200000" sp="200000"/>
                </a:custDash>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35" name="Shape 235"/>
              <p:cNvSpPr/>
              <p:nvPr/>
            </p:nvSpPr>
            <p:spPr>
              <a:xfrm flipH="1">
                <a:off x="-1" y="5754"/>
                <a:ext cx="2" cy="427973"/>
              </a:xfrm>
              <a:prstGeom prst="line">
                <a:avLst/>
              </a:prstGeom>
              <a:noFill/>
              <a:ln w="25400" cap="flat">
                <a:solidFill>
                  <a:srgbClr val="000000"/>
                </a:solidFill>
                <a:custDash>
                  <a:ds d="200000" sp="200000"/>
                </a:custDash>
                <a:round/>
                <a:headEnd type="stealth"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36" name="Shape 236"/>
              <p:cNvSpPr/>
              <p:nvPr/>
            </p:nvSpPr>
            <p:spPr>
              <a:xfrm>
                <a:off x="1587748" y="0"/>
                <a:ext cx="1" cy="427972"/>
              </a:xfrm>
              <a:prstGeom prst="line">
                <a:avLst/>
              </a:prstGeom>
              <a:noFill/>
              <a:ln w="25400" cap="flat">
                <a:solidFill>
                  <a:srgbClr val="000000"/>
                </a:solidFill>
                <a:custDash>
                  <a:ds d="200000" sp="200000"/>
                </a:custDash>
                <a:round/>
                <a:headEnd type="stealth"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grpSp>
        <p:sp>
          <p:nvSpPr>
            <p:cNvPr id="238" name="Shape 238"/>
            <p:cNvSpPr/>
            <p:nvPr/>
          </p:nvSpPr>
          <p:spPr>
            <a:xfrm>
              <a:off x="825500" y="1892300"/>
              <a:ext cx="381308" cy="3683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L1</a:t>
              </a:r>
            </a:p>
          </p:txBody>
        </p:sp>
        <p:sp>
          <p:nvSpPr>
            <p:cNvPr id="239" name="Shape 239"/>
            <p:cNvSpPr/>
            <p:nvPr/>
          </p:nvSpPr>
          <p:spPr>
            <a:xfrm flipV="1">
              <a:off x="1810444" y="2076403"/>
              <a:ext cx="2865290" cy="7142"/>
            </a:xfrm>
            <a:prstGeom prst="line">
              <a:avLst/>
            </a:prstGeom>
            <a:noFill/>
            <a:ln w="25400" cap="flat">
              <a:solidFill>
                <a:srgbClr val="000000"/>
              </a:solidFill>
              <a:custDash>
                <a:ds d="200000" sp="200000"/>
              </a:custDash>
              <a:roun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40" name="Shape 240"/>
            <p:cNvSpPr/>
            <p:nvPr/>
          </p:nvSpPr>
          <p:spPr>
            <a:xfrm flipH="1">
              <a:off x="4661148" y="1762794"/>
              <a:ext cx="3027" cy="328878"/>
            </a:xfrm>
            <a:prstGeom prst="line">
              <a:avLst/>
            </a:prstGeom>
            <a:noFill/>
            <a:ln w="25400" cap="flat">
              <a:solidFill>
                <a:srgbClr val="000000"/>
              </a:solidFill>
              <a:custDash>
                <a:ds d="200000" sp="200000"/>
              </a:custDash>
              <a:round/>
              <a:headEnd type="stealth" w="med" len="med"/>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41" name="Shape 241"/>
            <p:cNvSpPr/>
            <p:nvPr/>
          </p:nvSpPr>
          <p:spPr>
            <a:xfrm>
              <a:off x="3060700" y="1892300"/>
              <a:ext cx="381308" cy="3683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L2</a:t>
              </a:r>
            </a:p>
          </p:txBody>
        </p:sp>
      </p:grpSp>
      <p:sp>
        <p:nvSpPr>
          <p:cNvPr id="243" name="Shape 243"/>
          <p:cNvSpPr/>
          <p:nvPr/>
        </p:nvSpPr>
        <p:spPr>
          <a:xfrm>
            <a:off x="6350000" y="9055100"/>
            <a:ext cx="6433181"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40639" marR="40639" algn="l" defTabSz="914400">
              <a:defRPr sz="1800">
                <a:uFill>
                  <a:solidFill>
                    <a:srgbClr val="000000"/>
                  </a:solidFill>
                </a:uFill>
                <a:latin typeface="Gill Sans"/>
                <a:ea typeface="Gill Sans"/>
                <a:cs typeface="Gill Sans"/>
                <a:sym typeface="Gill Sans"/>
              </a:defRPr>
            </a:lvl1pPr>
          </a:lstStyle>
          <a:p>
            <a:pPr/>
            <a:r>
              <a:t>See Mildner &amp; Carpenter, J. Appl. Cryst.17, 1984 for the gory details.</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nvSpPr>
        <p:spPr>
          <a:xfrm>
            <a:off x="355600" y="1282700"/>
            <a:ext cx="5943600" cy="453199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000">
                <a:uFill>
                  <a:solidFill>
                    <a:srgbClr val="000000"/>
                  </a:solidFill>
                </a:uFill>
                <a:latin typeface="Gill Sans SemiBold"/>
                <a:ea typeface="Gill Sans SemiBold"/>
                <a:cs typeface="Gill Sans SemiBold"/>
                <a:sym typeface="Gill Sans SemiBold"/>
              </a:defRPr>
            </a:pPr>
            <a:r>
              <a:t>Model Independent</a:t>
            </a:r>
          </a:p>
          <a:p>
            <a:pPr marL="40639" marR="40639" algn="l" defTabSz="914400">
              <a:defRPr sz="2000">
                <a:uFill>
                  <a:solidFill>
                    <a:srgbClr val="000000"/>
                  </a:solidFill>
                </a:uFill>
                <a:latin typeface="Gill Sans SemiBold"/>
                <a:ea typeface="Gill Sans SemiBold"/>
                <a:cs typeface="Gill Sans SemiBold"/>
                <a:sym typeface="Gill Sans SemiBold"/>
              </a:defRPr>
            </a:pPr>
          </a:p>
          <a:p>
            <a:pPr marL="40639" marR="40639" algn="l" defTabSz="914400">
              <a:defRPr sz="2000">
                <a:uFill>
                  <a:solidFill>
                    <a:srgbClr val="000000"/>
                  </a:solidFill>
                </a:uFill>
                <a:latin typeface="Gill Sans"/>
                <a:ea typeface="Gill Sans"/>
                <a:cs typeface="Gill Sans"/>
                <a:sym typeface="Gill Sans"/>
              </a:defRPr>
            </a:pPr>
            <a:r>
              <a:t>We can use an approximation from Guinier </a:t>
            </a: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r>
              <a:t>to obtain the radius of gyration of the scattering objects assuming particulate scatterers and S(q) = </a:t>
            </a:r>
            <a:r>
              <a:rPr>
                <a:latin typeface="Times New Roman"/>
                <a:ea typeface="Times New Roman"/>
                <a:cs typeface="Times New Roman"/>
                <a:sym typeface="Times New Roman"/>
              </a:rPr>
              <a:t>1</a:t>
            </a:r>
            <a:r>
              <a:t>.</a:t>
            </a: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r>
              <a:t>Similar approximations can be made to get the cross section of cylinders or the thickness of disks. Various other model independent approaches exist to extract information from the data without a scattering model.</a:t>
            </a:r>
          </a:p>
        </p:txBody>
      </p:sp>
      <p:sp>
        <p:nvSpPr>
          <p:cNvPr id="246" name="Shape 246"/>
          <p:cNvSpPr/>
          <p:nvPr>
            <p:ph type="title"/>
          </p:nvPr>
        </p:nvSpPr>
        <p:spPr>
          <a:prstGeom prst="rect">
            <a:avLst/>
          </a:prstGeom>
        </p:spPr>
        <p:txBody>
          <a:bodyPr/>
          <a:lstStyle/>
          <a:p>
            <a:pPr/>
            <a:r>
              <a:t>SAS Data Analysis</a:t>
            </a:r>
          </a:p>
        </p:txBody>
      </p:sp>
      <p:sp>
        <p:nvSpPr>
          <p:cNvPr id="247" name="Shape 2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sz="2000"/>
            </a:lvl1pPr>
          </a:lstStyle>
          <a:p>
            <a:pPr/>
            <a:fld id="{86CB4B4D-7CA3-9044-876B-883B54F8677D}" type="slidenum"/>
          </a:p>
        </p:txBody>
      </p:sp>
      <p:pic>
        <p:nvPicPr>
          <p:cNvPr id="248" name="droppedImage.pdf"/>
          <p:cNvPicPr>
            <a:picLocks noChangeAspect="1"/>
          </p:cNvPicPr>
          <p:nvPr/>
        </p:nvPicPr>
        <p:blipFill>
          <a:blip r:embed="rId2">
            <a:extLst/>
          </a:blip>
          <a:stretch>
            <a:fillRect/>
          </a:stretch>
        </p:blipFill>
        <p:spPr>
          <a:xfrm>
            <a:off x="1117600" y="2322688"/>
            <a:ext cx="3352800" cy="1207912"/>
          </a:xfrm>
          <a:prstGeom prst="rect">
            <a:avLst/>
          </a:prstGeom>
          <a:ln w="25400"/>
        </p:spPr>
      </p:pic>
      <p:sp>
        <p:nvSpPr>
          <p:cNvPr id="249" name="Shape 249"/>
          <p:cNvSpPr/>
          <p:nvPr/>
        </p:nvSpPr>
        <p:spPr>
          <a:xfrm>
            <a:off x="6654800" y="1282700"/>
            <a:ext cx="5943600" cy="4813300"/>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000">
                <a:uFill>
                  <a:solidFill>
                    <a:srgbClr val="000000"/>
                  </a:solidFill>
                </a:uFill>
                <a:latin typeface="Gill Sans SemiBold"/>
                <a:ea typeface="Gill Sans SemiBold"/>
                <a:cs typeface="Gill Sans SemiBold"/>
                <a:sym typeface="Gill Sans SemiBold"/>
              </a:defRPr>
            </a:pPr>
            <a:r>
              <a:t>Model Dependent</a:t>
            </a: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r>
              <a:t>We calculate the form and structure factors for a given scattering system and compare that with the measured scattering data. The model is fitted to the data to obtain the parameters that describe the scattering. We can simultaneously fit multiple contrasts to be able to study complex structures.</a:t>
            </a: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r>
              <a:t>The software we will be using for this workshop is called </a:t>
            </a:r>
            <a:r>
              <a:rPr i="1"/>
              <a:t>SasView</a:t>
            </a:r>
            <a:r>
              <a:t> (</a:t>
            </a:r>
            <a:r>
              <a:rPr u="sng">
                <a:hlinkClick r:id="rId3" invalidUrl="" action="" tgtFrame="" tooltip="" history="1" highlightClick="0" endSnd="0"/>
              </a:rPr>
              <a:t>http://www.sasview.org</a:t>
            </a:r>
            <a:r>
              <a:t>) and is being jointly developed by NIST, ILL, ISIS, SNS, ANSTO and ESS. </a:t>
            </a:r>
          </a:p>
          <a:p>
            <a:pPr marL="40639" marR="40639" algn="l" defTabSz="914400">
              <a:defRPr sz="2000">
                <a:uFill>
                  <a:solidFill>
                    <a:srgbClr val="000000"/>
                  </a:solidFill>
                </a:uFill>
                <a:latin typeface="Gill Sans"/>
                <a:ea typeface="Gill Sans"/>
                <a:cs typeface="Gill Sans"/>
                <a:sym typeface="Gill Sans"/>
              </a:defRPr>
            </a:pPr>
            <a:r>
              <a:t>Other software packages for this kind of analysis include the </a:t>
            </a:r>
            <a:r>
              <a:rPr i="1"/>
              <a:t>NIST Igor Macros</a:t>
            </a:r>
            <a:r>
              <a:t> developed at the NCNR and </a:t>
            </a:r>
            <a:r>
              <a:rPr i="1"/>
              <a:t>SasFit</a:t>
            </a:r>
            <a:r>
              <a:t> developed at the Paul Scherrer Institute.</a:t>
            </a:r>
          </a:p>
        </p:txBody>
      </p:sp>
      <p:sp>
        <p:nvSpPr>
          <p:cNvPr id="250" name="Shape 250"/>
          <p:cNvSpPr/>
          <p:nvPr/>
        </p:nvSpPr>
        <p:spPr>
          <a:xfrm>
            <a:off x="355600" y="5956300"/>
            <a:ext cx="5943600" cy="336574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000">
                <a:uFill>
                  <a:solidFill>
                    <a:srgbClr val="000000"/>
                  </a:solidFill>
                </a:uFill>
                <a:latin typeface="Gill Sans SemiBold"/>
                <a:ea typeface="Gill Sans SemiBold"/>
                <a:cs typeface="Gill Sans SemiBold"/>
                <a:sym typeface="Gill Sans SemiBold"/>
              </a:defRPr>
            </a:pPr>
            <a:r>
              <a:t>Indirect Fourier Transform</a:t>
            </a:r>
          </a:p>
          <a:p>
            <a:pPr marL="40639" marR="40639" algn="l" defTabSz="914400">
              <a:defRPr sz="2000">
                <a:uFill>
                  <a:solidFill>
                    <a:srgbClr val="000000"/>
                  </a:solidFill>
                </a:uFill>
                <a:latin typeface="Gill Sans SemiBold"/>
                <a:ea typeface="Gill Sans SemiBold"/>
                <a:cs typeface="Gill Sans SemiBold"/>
                <a:sym typeface="Gill Sans SemiBold"/>
              </a:defRPr>
            </a:pPr>
          </a:p>
          <a:p>
            <a:pPr marL="40639" marR="40639" algn="l" defTabSz="914400">
              <a:defRPr sz="2000">
                <a:uFill>
                  <a:solidFill>
                    <a:srgbClr val="000000"/>
                  </a:solidFill>
                </a:uFill>
                <a:latin typeface="Gill Sans"/>
                <a:ea typeface="Gill Sans"/>
                <a:cs typeface="Gill Sans"/>
                <a:sym typeface="Gill Sans"/>
              </a:defRPr>
            </a:pPr>
            <a:r>
              <a:t>Since we are missing the phase information as a result of the differential cross section being related to the square of the amplitude of the fourier transform, we cannot simply take the fourier transform of our data to get back to ρ(</a:t>
            </a:r>
            <a:r>
              <a:rPr>
                <a:latin typeface="Gill Sans SemiBold"/>
                <a:ea typeface="Gill Sans SemiBold"/>
                <a:cs typeface="Gill Sans SemiBold"/>
                <a:sym typeface="Gill Sans SemiBold"/>
              </a:rPr>
              <a:t>r</a:t>
            </a:r>
            <a:r>
              <a:t>). Thus we must use an indirect method. </a:t>
            </a:r>
          </a:p>
          <a:p>
            <a:pPr marL="40639" marR="40639" algn="l" defTabSz="914400">
              <a:defRPr sz="2000">
                <a:uFill>
                  <a:solidFill>
                    <a:srgbClr val="000000"/>
                  </a:solidFill>
                </a:uFill>
                <a:latin typeface="Gill Sans"/>
                <a:ea typeface="Gill Sans"/>
                <a:cs typeface="Gill Sans"/>
                <a:sym typeface="Gill Sans"/>
              </a:defRPr>
            </a:pPr>
          </a:p>
          <a:p>
            <a:pPr marL="40639" marR="40639" algn="l" defTabSz="914400">
              <a:defRPr sz="2000">
                <a:uFill>
                  <a:solidFill>
                    <a:srgbClr val="000000"/>
                  </a:solidFill>
                </a:uFill>
                <a:latin typeface="Gill Sans"/>
                <a:ea typeface="Gill Sans"/>
                <a:cs typeface="Gill Sans"/>
                <a:sym typeface="Gill Sans"/>
              </a:defRPr>
            </a:pPr>
            <a:r>
              <a:t>A popular implementation of this method is found in the </a:t>
            </a:r>
            <a:r>
              <a:rPr i="1"/>
              <a:t>ATSAS suite</a:t>
            </a:r>
            <a:r>
              <a:t> of software from Prof. Svergun’s group. </a:t>
            </a:r>
            <a:r>
              <a:rPr i="1"/>
              <a:t>SasView</a:t>
            </a:r>
            <a:r>
              <a:t> also has an implementation of this method.</a:t>
            </a:r>
          </a:p>
        </p:txBody>
      </p:sp>
      <p:sp>
        <p:nvSpPr>
          <p:cNvPr id="251" name="Shape 251"/>
          <p:cNvSpPr/>
          <p:nvPr/>
        </p:nvSpPr>
        <p:spPr>
          <a:xfrm>
            <a:off x="6654800" y="6248400"/>
            <a:ext cx="5943600" cy="3060825"/>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marL="40639" marR="40639" algn="l" defTabSz="914400">
              <a:defRPr sz="2000">
                <a:uFill>
                  <a:solidFill>
                    <a:srgbClr val="000000"/>
                  </a:solidFill>
                </a:uFill>
                <a:latin typeface="Gill Sans SemiBold"/>
                <a:ea typeface="Gill Sans SemiBold"/>
                <a:cs typeface="Gill Sans SemiBold"/>
                <a:sym typeface="Gill Sans SemiBold"/>
              </a:defRPr>
            </a:pPr>
            <a:r>
              <a:t>Ab-inito Structure Generation</a:t>
            </a:r>
          </a:p>
          <a:p>
            <a:pPr marL="40639" marR="40639" algn="l" defTabSz="914400">
              <a:defRPr sz="2000">
                <a:uFill>
                  <a:solidFill>
                    <a:srgbClr val="000000"/>
                  </a:solidFill>
                </a:uFill>
                <a:latin typeface="Gill Sans SemiBold"/>
                <a:ea typeface="Gill Sans SemiBold"/>
                <a:cs typeface="Gill Sans SemiBold"/>
                <a:sym typeface="Gill Sans SemiBold"/>
              </a:defRPr>
            </a:pPr>
          </a:p>
          <a:p>
            <a:pPr marL="40639" marR="40639" algn="l" defTabSz="914400">
              <a:defRPr sz="2000">
                <a:uFill>
                  <a:solidFill>
                    <a:srgbClr val="000000"/>
                  </a:solidFill>
                </a:uFill>
                <a:latin typeface="Gill Sans"/>
                <a:ea typeface="Gill Sans"/>
                <a:cs typeface="Gill Sans"/>
                <a:sym typeface="Gill Sans"/>
              </a:defRPr>
            </a:pPr>
            <a:r>
              <a:t>An approach that is popular for bio-macromolecules in solution is to generate a structure from many sub-resolution spheres and calculate what the scattering would be. That is then compared with the data and the spheres redistributed. This is repeated until agreement is found.</a:t>
            </a:r>
          </a:p>
          <a:p>
            <a:pPr marL="40639" marR="40639" algn="l" defTabSz="914400">
              <a:defRPr sz="2000">
                <a:uFill>
                  <a:solidFill>
                    <a:srgbClr val="000000"/>
                  </a:solidFill>
                </a:uFill>
                <a:latin typeface="Gill Sans"/>
                <a:ea typeface="Gill Sans"/>
                <a:cs typeface="Gill Sans"/>
                <a:sym typeface="Gill Sans"/>
              </a:defRPr>
            </a:pPr>
            <a:r>
              <a:t>The</a:t>
            </a:r>
            <a:r>
              <a:rPr i="1"/>
              <a:t> ATSAS suite</a:t>
            </a:r>
            <a:r>
              <a:t> is the primary example of software using this method </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ahoma"/>
        <a:ea typeface="Tahoma"/>
        <a:cs typeface="Tahom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ahoma"/>
        <a:ea typeface="Tahoma"/>
        <a:cs typeface="Tahom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